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7" r:id="rId2"/>
  </p:sldIdLst>
  <p:sldSz cx="36576000" cy="2743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22" d="100"/>
          <a:sy n="22" d="100"/>
        </p:scale>
        <p:origin x="138" y="3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C2757F-3380-44EB-AE7F-AA9322E77AEF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CE5440-A3DD-46BA-BBF2-183F079F7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12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1pPr>
    <a:lvl2pPr marL="1536192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2pPr>
    <a:lvl3pPr marL="3072384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3pPr>
    <a:lvl4pPr marL="4608576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4pPr>
    <a:lvl5pPr marL="6144768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5pPr>
    <a:lvl6pPr marL="7680960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6pPr>
    <a:lvl7pPr marL="9217152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7pPr>
    <a:lvl8pPr marL="10753344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8pPr>
    <a:lvl9pPr marL="12289536" algn="l" defTabSz="3072384" rtl="0" eaLnBrk="1" latinLnBrk="0" hangingPunct="1">
      <a:defRPr sz="403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F2B3C-5F5E-4489-AA75-9AEC2800D5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85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4489452"/>
            <a:ext cx="31089600" cy="955040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4408152"/>
            <a:ext cx="27432000" cy="6623048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E3B40-18D6-4DD9-A95B-CBCA47D592EE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D4F69-82BA-4DA8-98E9-713B2274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66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E3B40-18D6-4DD9-A95B-CBCA47D592EE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D4F69-82BA-4DA8-98E9-713B2274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377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1460500"/>
            <a:ext cx="7886700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1460500"/>
            <a:ext cx="23202900" cy="232473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E3B40-18D6-4DD9-A95B-CBCA47D592EE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D4F69-82BA-4DA8-98E9-713B2274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62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E3B40-18D6-4DD9-A95B-CBCA47D592EE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D4F69-82BA-4DA8-98E9-713B2274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6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6838958"/>
            <a:ext cx="31546800" cy="1141094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18357858"/>
            <a:ext cx="31546800" cy="600074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E3B40-18D6-4DD9-A95B-CBCA47D592EE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D4F69-82BA-4DA8-98E9-713B2274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16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E3B40-18D6-4DD9-A95B-CBCA47D592EE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D4F69-82BA-4DA8-98E9-713B2274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12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460506"/>
            <a:ext cx="315468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6724652"/>
            <a:ext cx="15473360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0020300"/>
            <a:ext cx="15473360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6724652"/>
            <a:ext cx="15549564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0020300"/>
            <a:ext cx="15549564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E3B40-18D6-4DD9-A95B-CBCA47D592EE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D4F69-82BA-4DA8-98E9-713B2274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07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E3B40-18D6-4DD9-A95B-CBCA47D592EE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D4F69-82BA-4DA8-98E9-713B2274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66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E3B40-18D6-4DD9-A95B-CBCA47D592EE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D4F69-82BA-4DA8-98E9-713B2274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13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3949706"/>
            <a:ext cx="18516600" cy="19494500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E3B40-18D6-4DD9-A95B-CBCA47D592EE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D4F69-82BA-4DA8-98E9-713B2274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25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3949706"/>
            <a:ext cx="18516600" cy="19494500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E3B40-18D6-4DD9-A95B-CBCA47D592EE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D4F69-82BA-4DA8-98E9-713B2274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8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460506"/>
            <a:ext cx="315468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302500"/>
            <a:ext cx="315468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E3B40-18D6-4DD9-A95B-CBCA47D592EE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25425406"/>
            <a:ext cx="123444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D4F69-82BA-4DA8-98E9-713B2274A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66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microsoft.com/office/2007/relationships/hdphoto" Target="../media/hdphoto5.wdp"/><Relationship Id="rId26" Type="http://schemas.openxmlformats.org/officeDocument/2006/relationships/image" Target="../media/image16.png"/><Relationship Id="rId39" Type="http://schemas.microsoft.com/office/2007/relationships/hdphoto" Target="../media/hdphoto15.wdp"/><Relationship Id="rId21" Type="http://schemas.openxmlformats.org/officeDocument/2006/relationships/image" Target="../media/image13.png"/><Relationship Id="rId34" Type="http://schemas.openxmlformats.org/officeDocument/2006/relationships/image" Target="../media/image20.png"/><Relationship Id="rId42" Type="http://schemas.openxmlformats.org/officeDocument/2006/relationships/image" Target="../media/image24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6" Type="http://schemas.microsoft.com/office/2007/relationships/hdphoto" Target="../media/hdphoto4.wdp"/><Relationship Id="rId20" Type="http://schemas.microsoft.com/office/2007/relationships/hdphoto" Target="../media/hdphoto6.wdp"/><Relationship Id="rId29" Type="http://schemas.microsoft.com/office/2007/relationships/hdphoto" Target="../media/hdphoto10.wdp"/><Relationship Id="rId41" Type="http://schemas.microsoft.com/office/2007/relationships/hdphoto" Target="../media/hdphoto16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24" Type="http://schemas.openxmlformats.org/officeDocument/2006/relationships/image" Target="../media/image15.png"/><Relationship Id="rId32" Type="http://schemas.openxmlformats.org/officeDocument/2006/relationships/image" Target="../media/image19.png"/><Relationship Id="rId37" Type="http://schemas.microsoft.com/office/2007/relationships/hdphoto" Target="../media/hdphoto14.wdp"/><Relationship Id="rId40" Type="http://schemas.openxmlformats.org/officeDocument/2006/relationships/image" Target="../media/image23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23" Type="http://schemas.microsoft.com/office/2007/relationships/hdphoto" Target="../media/hdphoto7.wdp"/><Relationship Id="rId28" Type="http://schemas.openxmlformats.org/officeDocument/2006/relationships/image" Target="../media/image17.png"/><Relationship Id="rId36" Type="http://schemas.openxmlformats.org/officeDocument/2006/relationships/image" Target="../media/image21.png"/><Relationship Id="rId10" Type="http://schemas.microsoft.com/office/2007/relationships/hdphoto" Target="../media/hdphoto1.wdp"/><Relationship Id="rId19" Type="http://schemas.openxmlformats.org/officeDocument/2006/relationships/image" Target="../media/image12.png"/><Relationship Id="rId31" Type="http://schemas.microsoft.com/office/2007/relationships/hdphoto" Target="../media/hdphoto11.wdp"/><Relationship Id="rId44" Type="http://schemas.microsoft.com/office/2007/relationships/hdphoto" Target="../media/hdphoto17.wdp"/><Relationship Id="rId4" Type="http://schemas.openxmlformats.org/officeDocument/2006/relationships/image" Target="../media/image2.jpg"/><Relationship Id="rId9" Type="http://schemas.openxmlformats.org/officeDocument/2006/relationships/image" Target="../media/image7.png"/><Relationship Id="rId14" Type="http://schemas.microsoft.com/office/2007/relationships/hdphoto" Target="../media/hdphoto3.wdp"/><Relationship Id="rId22" Type="http://schemas.openxmlformats.org/officeDocument/2006/relationships/image" Target="../media/image14.png"/><Relationship Id="rId27" Type="http://schemas.microsoft.com/office/2007/relationships/hdphoto" Target="../media/hdphoto9.wdp"/><Relationship Id="rId30" Type="http://schemas.openxmlformats.org/officeDocument/2006/relationships/image" Target="../media/image18.png"/><Relationship Id="rId35" Type="http://schemas.microsoft.com/office/2007/relationships/hdphoto" Target="../media/hdphoto13.wdp"/><Relationship Id="rId43" Type="http://schemas.openxmlformats.org/officeDocument/2006/relationships/image" Target="../media/image25.png"/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12" Type="http://schemas.microsoft.com/office/2007/relationships/hdphoto" Target="../media/hdphoto2.wdp"/><Relationship Id="rId17" Type="http://schemas.openxmlformats.org/officeDocument/2006/relationships/image" Target="../media/image11.png"/><Relationship Id="rId25" Type="http://schemas.microsoft.com/office/2007/relationships/hdphoto" Target="../media/hdphoto8.wdp"/><Relationship Id="rId33" Type="http://schemas.microsoft.com/office/2007/relationships/hdphoto" Target="../media/hdphoto12.wdp"/><Relationship Id="rId38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ctangle 239">
            <a:extLst>
              <a:ext uri="{FF2B5EF4-FFF2-40B4-BE49-F238E27FC236}">
                <a16:creationId xmlns:a16="http://schemas.microsoft.com/office/drawing/2014/main" id="{5EF48E05-98C7-4BCB-9FE2-B4290BE0D18F}"/>
              </a:ext>
            </a:extLst>
          </p:cNvPr>
          <p:cNvSpPr/>
          <p:nvPr/>
        </p:nvSpPr>
        <p:spPr>
          <a:xfrm>
            <a:off x="0" y="0"/>
            <a:ext cx="36576000" cy="27432000"/>
          </a:xfrm>
          <a:prstGeom prst="rect">
            <a:avLst/>
          </a:prstGeom>
          <a:solidFill>
            <a:srgbClr val="FDE2D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rgbClr val="183562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687AED35-9214-469D-949B-E66B90A01AF8}"/>
              </a:ext>
            </a:extLst>
          </p:cNvPr>
          <p:cNvSpPr/>
          <p:nvPr/>
        </p:nvSpPr>
        <p:spPr>
          <a:xfrm>
            <a:off x="15917874" y="18361090"/>
            <a:ext cx="19827921" cy="4860725"/>
          </a:xfrm>
          <a:prstGeom prst="rect">
            <a:avLst/>
          </a:prstGeom>
          <a:solidFill>
            <a:srgbClr val="FCCCB2"/>
          </a:solidFill>
          <a:ln>
            <a:noFill/>
          </a:ln>
          <a:effectLst>
            <a:outerShdw blurRad="444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rgbClr val="183562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45BDBE52-4475-447A-B812-22B44EB09440}"/>
              </a:ext>
            </a:extLst>
          </p:cNvPr>
          <p:cNvSpPr/>
          <p:nvPr/>
        </p:nvSpPr>
        <p:spPr>
          <a:xfrm>
            <a:off x="15914633" y="4142484"/>
            <a:ext cx="19877386" cy="13975030"/>
          </a:xfrm>
          <a:prstGeom prst="rect">
            <a:avLst/>
          </a:prstGeom>
          <a:solidFill>
            <a:srgbClr val="FCCCB2"/>
          </a:solidFill>
          <a:ln>
            <a:noFill/>
          </a:ln>
          <a:effectLst>
            <a:outerShdw blurRad="444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rgbClr val="183562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FB0CA0B7-2079-4AB0-BFA7-0F8D1D2D692F}"/>
              </a:ext>
            </a:extLst>
          </p:cNvPr>
          <p:cNvSpPr/>
          <p:nvPr/>
        </p:nvSpPr>
        <p:spPr>
          <a:xfrm>
            <a:off x="773908" y="14526377"/>
            <a:ext cx="14658707" cy="8751858"/>
          </a:xfrm>
          <a:prstGeom prst="rect">
            <a:avLst/>
          </a:prstGeom>
          <a:solidFill>
            <a:srgbClr val="FCCCB2"/>
          </a:solidFill>
          <a:ln>
            <a:noFill/>
          </a:ln>
          <a:effectLst>
            <a:outerShdw blurRad="444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rgbClr val="183562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048F8AF8-49C0-417F-A69F-E4A9B75BFE02}"/>
              </a:ext>
            </a:extLst>
          </p:cNvPr>
          <p:cNvSpPr/>
          <p:nvPr/>
        </p:nvSpPr>
        <p:spPr>
          <a:xfrm>
            <a:off x="791176" y="4216238"/>
            <a:ext cx="14658707" cy="10063144"/>
          </a:xfrm>
          <a:prstGeom prst="rect">
            <a:avLst/>
          </a:prstGeom>
          <a:solidFill>
            <a:srgbClr val="FCCCB2"/>
          </a:solidFill>
          <a:ln>
            <a:noFill/>
          </a:ln>
          <a:effectLst>
            <a:outerShdw blurRad="444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rgbClr val="183562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3AF6CE7-511D-4A24-A3A0-51E61A3330E3}"/>
              </a:ext>
            </a:extLst>
          </p:cNvPr>
          <p:cNvSpPr txBox="1"/>
          <p:nvPr/>
        </p:nvSpPr>
        <p:spPr>
          <a:xfrm>
            <a:off x="791176" y="406278"/>
            <a:ext cx="35036460" cy="3354765"/>
          </a:xfrm>
          <a:prstGeom prst="rect">
            <a:avLst/>
          </a:prstGeom>
          <a:solidFill>
            <a:srgbClr val="FCCCB2"/>
          </a:solidFill>
          <a:effectLst>
            <a:outerShdw blurRad="3810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8">
              <a:spcAft>
                <a:spcPts val="800"/>
              </a:spcAft>
            </a:pPr>
            <a:r>
              <a:rPr lang="en-US" sz="8000" b="1" dirty="0">
                <a:solidFill>
                  <a:srgbClr val="183562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Toward the Future of Manned Space Exploration:</a:t>
            </a:r>
          </a:p>
          <a:p>
            <a:pPr lvl="8">
              <a:spcAft>
                <a:spcPts val="800"/>
              </a:spcAft>
            </a:pPr>
            <a:r>
              <a:rPr lang="en-US" sz="6000" b="1" dirty="0">
                <a:solidFill>
                  <a:srgbClr val="183562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A Novel Wearable </a:t>
            </a:r>
            <a:r>
              <a:rPr lang="en-US" sz="6000" b="1" dirty="0">
                <a:solidFill>
                  <a:srgbClr val="183562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Interface for Optimal Human-Robot Collaboration</a:t>
            </a:r>
            <a:endParaRPr lang="en-US" sz="2800" dirty="0">
              <a:solidFill>
                <a:srgbClr val="183562"/>
              </a:solidFill>
              <a:effectLst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lvl="8">
              <a:spcAft>
                <a:spcPts val="800"/>
              </a:spcAft>
            </a:pPr>
            <a:r>
              <a:rPr lang="en-US" sz="2800" dirty="0">
                <a:solidFill>
                  <a:srgbClr val="183562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Avinash Baskaran and Dr. Chad G. Rose</a:t>
            </a:r>
          </a:p>
          <a:p>
            <a:pPr lvl="8">
              <a:spcAft>
                <a:spcPts val="800"/>
              </a:spcAft>
            </a:pPr>
            <a:r>
              <a:rPr lang="en-US" sz="2400" i="1" dirty="0">
                <a:solidFill>
                  <a:srgbClr val="183562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	Department of Mechanical Engineering, Auburn University</a:t>
            </a: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DF70BED2-9C0C-40D0-B75F-C50A43AB85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9" t="-5039" r="67628" b="26470"/>
          <a:stretch/>
        </p:blipFill>
        <p:spPr>
          <a:xfrm>
            <a:off x="1249381" y="495482"/>
            <a:ext cx="3270052" cy="2988105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ACFEF775-84F6-4A34-9674-9A77FBF4E1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8" r="27710"/>
          <a:stretch/>
        </p:blipFill>
        <p:spPr>
          <a:xfrm>
            <a:off x="31804295" y="602137"/>
            <a:ext cx="3687615" cy="2987050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48" name="AutoShape 6" descr="Image preview">
            <a:extLst>
              <a:ext uri="{FF2B5EF4-FFF2-40B4-BE49-F238E27FC236}">
                <a16:creationId xmlns:a16="http://schemas.microsoft.com/office/drawing/2014/main" id="{522DE22C-8D2B-4C64-B926-47EF5FABC5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556441" y="14405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183562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7E4DA091-0168-4F1D-90DE-A397F71E6EE6}"/>
              </a:ext>
            </a:extLst>
          </p:cNvPr>
          <p:cNvSpPr/>
          <p:nvPr/>
        </p:nvSpPr>
        <p:spPr>
          <a:xfrm>
            <a:off x="16642429" y="6120503"/>
            <a:ext cx="18326212" cy="979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ts val="4000"/>
              </a:lnSpc>
            </a:pPr>
            <a:r>
              <a:rPr lang="en-US" sz="2400" b="1" dirty="0">
                <a:solidFill>
                  <a:srgbClr val="183562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Modeling fatigue: </a:t>
            </a:r>
            <a:r>
              <a:rPr lang="en-US" sz="2400" dirty="0">
                <a:solidFill>
                  <a:srgbClr val="183562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For non-isometric tasks, changes in sEMG time-frequency spectral characteristics correlate to muscular fatigue</a:t>
            </a:r>
          </a:p>
          <a:p>
            <a:pPr algn="just">
              <a:lnSpc>
                <a:spcPts val="4000"/>
              </a:lnSpc>
            </a:pPr>
            <a:r>
              <a:rPr lang="en-US" sz="2400" b="1" dirty="0">
                <a:solidFill>
                  <a:srgbClr val="183562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Estimating intent:</a:t>
            </a:r>
            <a:r>
              <a:rPr lang="en-US" sz="2400" dirty="0">
                <a:solidFill>
                  <a:srgbClr val="183562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Decomposition of sEMG signal matrices provides contributions of muscles (W</a:t>
            </a:r>
            <a:r>
              <a:rPr lang="en-US" sz="2400" baseline="-25000" dirty="0">
                <a:solidFill>
                  <a:srgbClr val="183562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[i,j]</a:t>
            </a:r>
            <a:r>
              <a:rPr lang="en-US" sz="2400" dirty="0">
                <a:solidFill>
                  <a:srgbClr val="183562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) to intended movements, (H</a:t>
            </a:r>
            <a:r>
              <a:rPr lang="en-US" sz="2400" baseline="-25000" dirty="0">
                <a:solidFill>
                  <a:srgbClr val="183562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[i,j]</a:t>
            </a:r>
            <a:r>
              <a:rPr lang="en-US" sz="2400" dirty="0">
                <a:solidFill>
                  <a:srgbClr val="183562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).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50A13211-0BBD-40B7-8147-7364EA317897}"/>
                  </a:ext>
                </a:extLst>
              </p:cNvPr>
              <p:cNvSpPr txBox="1"/>
              <p:nvPr/>
            </p:nvSpPr>
            <p:spPr>
              <a:xfrm>
                <a:off x="16642429" y="8107056"/>
                <a:ext cx="8553654" cy="26466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4000" spc="300" dirty="0">
                    <a:solidFill>
                      <a:srgbClr val="183562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 spc="300" smtClean="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4000" b="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4000" b="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4000" b="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4000" b="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4000" b="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4000" b="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]</m:t>
                        </m:r>
                      </m:sub>
                      <m:sup>
                        <m:r>
                          <a:rPr lang="en-US" sz="4000" b="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4000" b="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sz="4000" b="0" i="1" spc="300">
                        <a:solidFill>
                          <a:srgbClr val="18356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400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4000" b="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4000" b="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4000" b="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4000" b="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4000" b="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4000" b="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]</m:t>
                        </m:r>
                      </m:sub>
                      <m:sup>
                        <m:r>
                          <a:rPr lang="en-US" sz="4000" b="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bSup>
                    <m:f>
                      <m:fPr>
                        <m:ctrlPr>
                          <a:rPr lang="en-US" sz="400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00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4000" i="1" spc="300">
                                    <a:solidFill>
                                      <a:srgbClr val="18356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4000" i="1" spc="300">
                                        <a:solidFill>
                                          <a:srgbClr val="18356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4000" i="1" spc="300">
                                            <a:solidFill>
                                              <a:srgbClr val="18356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4000" b="0" i="1" spc="300">
                                            <a:solidFill>
                                              <a:srgbClr val="18356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4000" b="0" i="1" spc="300">
                                            <a:solidFill>
                                              <a:srgbClr val="18356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4000" b="0" i="1" spc="300">
                                    <a:solidFill>
                                      <a:srgbClr val="18356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4000" b="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  <m:r>
                              <a:rPr lang="en-US" sz="4000" b="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sz="4000" b="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[</m:t>
                            </m:r>
                            <m:r>
                              <a:rPr lang="en-US" sz="4000" b="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4000" b="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4000" b="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4000" b="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]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400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4000" i="1" spc="300">
                                    <a:solidFill>
                                      <a:srgbClr val="18356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4000" i="1" spc="300">
                                        <a:solidFill>
                                          <a:srgbClr val="18356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4000" i="1" spc="300">
                                            <a:solidFill>
                                              <a:srgbClr val="18356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4000" b="0" i="1" spc="300">
                                            <a:solidFill>
                                              <a:srgbClr val="18356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𝑊</m:t>
                                        </m:r>
                                      </m:e>
                                      <m:sup>
                                        <m:r>
                                          <a:rPr lang="en-US" sz="4000" b="0" i="1" spc="300">
                                            <a:solidFill>
                                              <a:srgbClr val="18356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4000" b="0" i="1" spc="300">
                                    <a:solidFill>
                                      <a:srgbClr val="18356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4000" i="1" spc="300">
                                    <a:solidFill>
                                      <a:srgbClr val="18356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b="0" i="1" spc="300">
                                    <a:solidFill>
                                      <a:srgbClr val="18356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sz="4000" b="0" i="1" spc="300">
                                    <a:solidFill>
                                      <a:srgbClr val="18356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4000" i="1" spc="300">
                                    <a:solidFill>
                                      <a:srgbClr val="18356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b="0" i="1" spc="300">
                                    <a:solidFill>
                                      <a:srgbClr val="18356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e>
                              <m:sup>
                                <m:r>
                                  <a:rPr lang="en-US" sz="4000" b="0" i="1" spc="300">
                                    <a:solidFill>
                                      <a:srgbClr val="18356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sz="4000" b="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sz="4000" b="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[</m:t>
                            </m:r>
                            <m:r>
                              <a:rPr lang="en-US" sz="4000" b="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4000" b="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4000" b="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4000" b="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]</m:t>
                            </m:r>
                          </m:sub>
                        </m:sSub>
                      </m:den>
                    </m:f>
                  </m:oMath>
                </a14:m>
                <a:endParaRPr lang="en-US" sz="4000" spc="300" dirty="0">
                  <a:solidFill>
                    <a:srgbClr val="183562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4000" spc="300" dirty="0">
                    <a:solidFill>
                      <a:srgbClr val="183562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4000" b="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4000" b="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4000" b="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4000" b="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4000" b="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4000" b="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]</m:t>
                        </m:r>
                      </m:sub>
                      <m:sup>
                        <m:r>
                          <a:rPr lang="en-US" sz="4000" b="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4000" b="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sz="4000" b="0" i="1" spc="300">
                        <a:solidFill>
                          <a:srgbClr val="18356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400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4000" b="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4000" b="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4000" b="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4000" b="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4000" b="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4000" b="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]</m:t>
                        </m:r>
                      </m:sub>
                      <m:sup>
                        <m:r>
                          <a:rPr lang="en-US" sz="4000" b="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bSup>
                    <m:f>
                      <m:fPr>
                        <m:ctrlPr>
                          <a:rPr lang="en-US" sz="4000" i="1" spc="300">
                            <a:solidFill>
                              <a:srgbClr val="18356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400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4000" b="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  <m:sSup>
                              <m:sSupPr>
                                <m:ctrlPr>
                                  <a:rPr lang="en-US" sz="4000" i="1" spc="300">
                                    <a:solidFill>
                                      <a:srgbClr val="18356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4000" i="1" spc="300">
                                        <a:solidFill>
                                          <a:srgbClr val="18356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4000" i="1" spc="300">
                                            <a:solidFill>
                                              <a:srgbClr val="18356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4000" b="0" i="1" spc="300">
                                            <a:solidFill>
                                              <a:srgbClr val="18356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US" sz="4000" b="0" i="1" spc="300">
                                            <a:solidFill>
                                              <a:srgbClr val="18356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4000" b="0" i="1" spc="300">
                                            <a:solidFill>
                                              <a:srgbClr val="18356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4000" b="0" i="1" spc="300">
                                    <a:solidFill>
                                      <a:srgbClr val="18356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4000" b="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sz="4000" b="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[</m:t>
                            </m:r>
                            <m:r>
                              <a:rPr lang="en-US" sz="4000" b="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4000" b="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4000" b="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4000" b="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]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400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4000" i="1" spc="300">
                                    <a:solidFill>
                                      <a:srgbClr val="18356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b="0" i="1" spc="300">
                                    <a:solidFill>
                                      <a:srgbClr val="18356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sz="4000" b="0" i="1" spc="300">
                                    <a:solidFill>
                                      <a:srgbClr val="18356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4000" i="1" spc="300">
                                    <a:solidFill>
                                      <a:srgbClr val="18356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b="0" i="1" spc="300">
                                    <a:solidFill>
                                      <a:srgbClr val="18356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𝐻</m:t>
                                </m:r>
                              </m:e>
                              <m:sup>
                                <m:r>
                                  <a:rPr lang="en-US" sz="4000" b="0" i="1" spc="300">
                                    <a:solidFill>
                                      <a:srgbClr val="18356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US" sz="4000" b="0" i="1" spc="300">
                                    <a:solidFill>
                                      <a:srgbClr val="18356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4000" i="1" spc="300">
                                    <a:solidFill>
                                      <a:srgbClr val="18356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4000" i="1" spc="300">
                                        <a:solidFill>
                                          <a:srgbClr val="18356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4000" i="1" spc="300">
                                            <a:solidFill>
                                              <a:srgbClr val="18356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4000" b="0" i="1" spc="300">
                                            <a:solidFill>
                                              <a:srgbClr val="18356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US" sz="4000" b="0" i="1" spc="300">
                                            <a:solidFill>
                                              <a:srgbClr val="18356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4000" b="0" i="1" spc="300">
                                            <a:solidFill>
                                              <a:srgbClr val="183562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4000" b="0" i="1" spc="300">
                                    <a:solidFill>
                                      <a:srgbClr val="18356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4000" b="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sz="4000" b="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[</m:t>
                            </m:r>
                            <m:r>
                              <a:rPr lang="en-US" sz="4000" b="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sz="4000" b="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4000" b="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4000" b="0" i="1" spc="300">
                                <a:solidFill>
                                  <a:srgbClr val="18356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]</m:t>
                            </m:r>
                          </m:sub>
                        </m:sSub>
                      </m:den>
                    </m:f>
                  </m:oMath>
                </a14:m>
                <a:endParaRPr lang="en-US" sz="4000" spc="300" dirty="0">
                  <a:solidFill>
                    <a:srgbClr val="183562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</mc:Choice>
        <mc:Fallback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50A13211-0BBD-40B7-8147-7364EA317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2429" y="8107056"/>
                <a:ext cx="8553654" cy="26466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Rectangle 250">
            <a:extLst>
              <a:ext uri="{FF2B5EF4-FFF2-40B4-BE49-F238E27FC236}">
                <a16:creationId xmlns:a16="http://schemas.microsoft.com/office/drawing/2014/main" id="{6167F2F3-F5B0-4D8F-BBF3-596B3853CA4E}"/>
              </a:ext>
            </a:extLst>
          </p:cNvPr>
          <p:cNvSpPr/>
          <p:nvPr/>
        </p:nvSpPr>
        <p:spPr>
          <a:xfrm>
            <a:off x="16772214" y="10956996"/>
            <a:ext cx="18456843" cy="442483"/>
          </a:xfrm>
          <a:prstGeom prst="rect">
            <a:avLst/>
          </a:prstGeom>
          <a:solidFill>
            <a:srgbClr val="183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Fatigue Estimation Process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018FCC3E-E8E9-4CF3-A3F0-94D0C2239118}"/>
              </a:ext>
            </a:extLst>
          </p:cNvPr>
          <p:cNvSpPr/>
          <p:nvPr/>
        </p:nvSpPr>
        <p:spPr>
          <a:xfrm>
            <a:off x="16644290" y="7541782"/>
            <a:ext cx="18584768" cy="470201"/>
          </a:xfrm>
          <a:prstGeom prst="rect">
            <a:avLst/>
          </a:prstGeom>
          <a:solidFill>
            <a:srgbClr val="183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Intent Prediction Process</a:t>
            </a:r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B73C98A3-DDD9-45A0-8C06-86FC0E82AFF4}"/>
              </a:ext>
            </a:extLst>
          </p:cNvPr>
          <p:cNvGrpSpPr/>
          <p:nvPr/>
        </p:nvGrpSpPr>
        <p:grpSpPr>
          <a:xfrm>
            <a:off x="497783" y="4463233"/>
            <a:ext cx="13548464" cy="1241212"/>
            <a:chOff x="710335" y="4516918"/>
            <a:chExt cx="13548464" cy="1241212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E0C90BFE-D0BA-47D1-A59C-B6DF17109615}"/>
                </a:ext>
              </a:extLst>
            </p:cNvPr>
            <p:cNvSpPr/>
            <p:nvPr/>
          </p:nvSpPr>
          <p:spPr>
            <a:xfrm>
              <a:off x="710335" y="4516918"/>
              <a:ext cx="13114757" cy="1241212"/>
            </a:xfrm>
            <a:prstGeom prst="rect">
              <a:avLst/>
            </a:prstGeom>
            <a:solidFill>
              <a:srgbClr val="1835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BACKGROUND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8216E39B-453C-4016-B9AC-65B2876B935C}"/>
                </a:ext>
              </a:extLst>
            </p:cNvPr>
            <p:cNvSpPr/>
            <p:nvPr/>
          </p:nvSpPr>
          <p:spPr>
            <a:xfrm rot="2704610">
              <a:off x="13360224" y="4686058"/>
              <a:ext cx="895751" cy="901399"/>
            </a:xfrm>
            <a:prstGeom prst="rect">
              <a:avLst/>
            </a:prstGeom>
            <a:solidFill>
              <a:srgbClr val="FCC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" name="Rectangle 255">
            <a:extLst>
              <a:ext uri="{FF2B5EF4-FFF2-40B4-BE49-F238E27FC236}">
                <a16:creationId xmlns:a16="http://schemas.microsoft.com/office/drawing/2014/main" id="{89126A94-2930-43FC-BF9A-6A629299200D}"/>
              </a:ext>
            </a:extLst>
          </p:cNvPr>
          <p:cNvSpPr/>
          <p:nvPr/>
        </p:nvSpPr>
        <p:spPr>
          <a:xfrm rot="2704610">
            <a:off x="12802234" y="24436776"/>
            <a:ext cx="1058839" cy="1058839"/>
          </a:xfrm>
          <a:prstGeom prst="rect">
            <a:avLst/>
          </a:prstGeom>
          <a:solidFill>
            <a:srgbClr val="FCC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6385914F-49A2-45B0-A4A9-82FF7F9E73D9}"/>
              </a:ext>
            </a:extLst>
          </p:cNvPr>
          <p:cNvSpPr/>
          <p:nvPr/>
        </p:nvSpPr>
        <p:spPr>
          <a:xfrm>
            <a:off x="791176" y="23555691"/>
            <a:ext cx="35005533" cy="3475723"/>
          </a:xfrm>
          <a:prstGeom prst="rect">
            <a:avLst/>
          </a:prstGeom>
          <a:solidFill>
            <a:srgbClr val="FCCCB2"/>
          </a:solidFill>
          <a:ln>
            <a:noFill/>
          </a:ln>
          <a:effectLst>
            <a:outerShdw blurRad="4445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rgbClr val="183562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AFD5F04-8480-45F0-9146-FC240DCA92AE}"/>
              </a:ext>
            </a:extLst>
          </p:cNvPr>
          <p:cNvSpPr txBox="1"/>
          <p:nvPr/>
        </p:nvSpPr>
        <p:spPr>
          <a:xfrm>
            <a:off x="29187524" y="26654468"/>
            <a:ext cx="6617723" cy="369332"/>
          </a:xfrm>
          <a:prstGeom prst="rect">
            <a:avLst/>
          </a:prstGeom>
          <a:solidFill>
            <a:srgbClr val="183562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Funded by: NASA Space Grant College and Fellowship Program</a:t>
            </a:r>
          </a:p>
        </p:txBody>
      </p:sp>
      <p:pic>
        <p:nvPicPr>
          <p:cNvPr id="259" name="Picture 10" descr="SciNews – NASA/PSU Space Grant">
            <a:extLst>
              <a:ext uri="{FF2B5EF4-FFF2-40B4-BE49-F238E27FC236}">
                <a16:creationId xmlns:a16="http://schemas.microsoft.com/office/drawing/2014/main" id="{56FD84C5-B359-4E3F-B4D5-5FDCA48D9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174" y="23606148"/>
            <a:ext cx="5129883" cy="308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0" name="Group 259">
            <a:extLst>
              <a:ext uri="{FF2B5EF4-FFF2-40B4-BE49-F238E27FC236}">
                <a16:creationId xmlns:a16="http://schemas.microsoft.com/office/drawing/2014/main" id="{008C99EA-9E7F-4EBF-BEDF-0DC7F862819C}"/>
              </a:ext>
            </a:extLst>
          </p:cNvPr>
          <p:cNvGrpSpPr/>
          <p:nvPr/>
        </p:nvGrpSpPr>
        <p:grpSpPr>
          <a:xfrm>
            <a:off x="1557995" y="8667141"/>
            <a:ext cx="12087645" cy="5464407"/>
            <a:chOff x="1135123" y="6755612"/>
            <a:chExt cx="14135917" cy="6390357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1938FD24-4490-444F-BFEB-AEDF96F52F73}"/>
                </a:ext>
              </a:extLst>
            </p:cNvPr>
            <p:cNvSpPr txBox="1"/>
            <p:nvPr/>
          </p:nvSpPr>
          <p:spPr>
            <a:xfrm>
              <a:off x="1135124" y="12318131"/>
              <a:ext cx="14135916" cy="8278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2000" dirty="0">
                  <a:solidFill>
                    <a:srgbClr val="183562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(left: Astronaut Sunita Williams using a high torque hand-held tool, right: A robotic hand device for assistance during space walks)</a:t>
              </a:r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34B7F49A-4605-4641-9BF7-BC2ABAE0AC4D}"/>
                </a:ext>
              </a:extLst>
            </p:cNvPr>
            <p:cNvGrpSpPr/>
            <p:nvPr/>
          </p:nvGrpSpPr>
          <p:grpSpPr>
            <a:xfrm>
              <a:off x="1135123" y="6755612"/>
              <a:ext cx="14120238" cy="5464910"/>
              <a:chOff x="-744461" y="4820125"/>
              <a:chExt cx="19643576" cy="7602586"/>
            </a:xfrm>
          </p:grpSpPr>
          <p:pic>
            <p:nvPicPr>
              <p:cNvPr id="263" name="Picture 6" descr="NASA Astronaut Sunita Williams Stays In Orbit With SpaceX And Boeing : NPR">
                <a:extLst>
                  <a:ext uri="{FF2B5EF4-FFF2-40B4-BE49-F238E27FC236}">
                    <a16:creationId xmlns:a16="http://schemas.microsoft.com/office/drawing/2014/main" id="{3F85CD5F-DF13-458F-909D-E6F52D2A0A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285"/>
              <a:stretch/>
            </p:blipFill>
            <p:spPr bwMode="auto">
              <a:xfrm>
                <a:off x="-744461" y="4820125"/>
                <a:ext cx="12268628" cy="76025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4" name="Picture 2" descr="Robo-Glove &amp;amp; NASA Technology Licensing Opportunities - YouTube">
                <a:extLst>
                  <a:ext uri="{FF2B5EF4-FFF2-40B4-BE49-F238E27FC236}">
                    <a16:creationId xmlns:a16="http://schemas.microsoft.com/office/drawing/2014/main" id="{2F43E2E1-DE7E-4395-9939-818072EB99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478" t="740" r="26810"/>
              <a:stretch/>
            </p:blipFill>
            <p:spPr bwMode="auto">
              <a:xfrm>
                <a:off x="11524169" y="4820125"/>
                <a:ext cx="7374946" cy="76025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65" name="TextBox 264">
            <a:extLst>
              <a:ext uri="{FF2B5EF4-FFF2-40B4-BE49-F238E27FC236}">
                <a16:creationId xmlns:a16="http://schemas.microsoft.com/office/drawing/2014/main" id="{3FC25661-429B-4513-BD2B-4E3C4740EF43}"/>
              </a:ext>
            </a:extLst>
          </p:cNvPr>
          <p:cNvSpPr txBox="1"/>
          <p:nvPr/>
        </p:nvSpPr>
        <p:spPr>
          <a:xfrm>
            <a:off x="1327359" y="5927945"/>
            <a:ext cx="12182755" cy="2805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83562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Human-Robot interaction (HRI) can help astronauts </a:t>
            </a:r>
            <a:r>
              <a:rPr lang="en-US" sz="2400" dirty="0">
                <a:solidFill>
                  <a:srgbClr val="183562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during dangerous or taxing EVAs by providing assistive forces and torques to reduce neuromuscular load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83562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Sub-optimal interaction </a:t>
            </a:r>
            <a:r>
              <a:rPr lang="en-US" sz="2400" dirty="0">
                <a:solidFill>
                  <a:srgbClr val="183562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between humans and robots produces antagonistic forces and torques, diminishing control stability and degrading performance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D89389B8-CC68-43B4-B740-A64CBA4C64E0}"/>
              </a:ext>
            </a:extLst>
          </p:cNvPr>
          <p:cNvSpPr/>
          <p:nvPr/>
        </p:nvSpPr>
        <p:spPr>
          <a:xfrm rot="2704610">
            <a:off x="13086377" y="23984265"/>
            <a:ext cx="1058839" cy="1058839"/>
          </a:xfrm>
          <a:prstGeom prst="rect">
            <a:avLst/>
          </a:prstGeom>
          <a:solidFill>
            <a:srgbClr val="FCC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48F89EB0-ACE0-4022-A909-C0CC5AB70903}"/>
              </a:ext>
            </a:extLst>
          </p:cNvPr>
          <p:cNvSpPr txBox="1"/>
          <p:nvPr/>
        </p:nvSpPr>
        <p:spPr>
          <a:xfrm>
            <a:off x="900543" y="25243903"/>
            <a:ext cx="14793552" cy="1569660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algn="just"/>
            <a:r>
              <a:rPr lang="en-US" sz="1600" b="0" i="0" dirty="0">
                <a:solidFill>
                  <a:srgbClr val="183562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en-US" sz="1600" dirty="0">
                <a:solidFill>
                  <a:srgbClr val="183562"/>
                </a:solidFill>
                <a:latin typeface="Arial" panose="020B0604020202020204" pitchFamily="34" charset="0"/>
              </a:rPr>
              <a:t>1</a:t>
            </a:r>
            <a:r>
              <a:rPr lang="en-US" sz="1600" b="0" i="0" dirty="0">
                <a:solidFill>
                  <a:srgbClr val="183562"/>
                </a:solidFill>
                <a:effectLst/>
                <a:latin typeface="Arial" panose="020B0604020202020204" pitchFamily="34" charset="0"/>
              </a:rPr>
              <a:t>] S. Boyas and A. Gu evel. Neuromuscular fatigue in healthy muscle: Underlying factors and adaptation mechanisms. Annals of Phys. and Rehab. Med., 2011.</a:t>
            </a:r>
          </a:p>
          <a:p>
            <a:pPr algn="just"/>
            <a:r>
              <a:rPr lang="en-US" sz="1600" b="0" i="0" dirty="0">
                <a:solidFill>
                  <a:srgbClr val="183562"/>
                </a:solidFill>
                <a:effectLst/>
                <a:latin typeface="Arial" panose="020B0604020202020204" pitchFamily="34" charset="0"/>
              </a:rPr>
              <a:t>[</a:t>
            </a:r>
            <a:r>
              <a:rPr lang="en-US" sz="1600" dirty="0">
                <a:solidFill>
                  <a:srgbClr val="183562"/>
                </a:solidFill>
                <a:latin typeface="Arial" panose="020B0604020202020204" pitchFamily="34" charset="0"/>
              </a:rPr>
              <a:t>2</a:t>
            </a:r>
            <a:r>
              <a:rPr lang="en-US" sz="1600" b="0" i="0" dirty="0">
                <a:solidFill>
                  <a:srgbClr val="183562"/>
                </a:solidFill>
                <a:effectLst/>
                <a:latin typeface="Arial" panose="020B0604020202020204" pitchFamily="34" charset="0"/>
              </a:rPr>
              <a:t>] O. Celik, M. O’Malley, C. Boake, H. Levin, N. Yozbatiran, and T. Reistetter. Normalized movement quality measures for therapeutic robots strongly correlate with clinical motor impairment measures. IEEE Trans. on Neural Systems and Rehab. Engineering, 2010.</a:t>
            </a:r>
          </a:p>
          <a:p>
            <a:pPr algn="just"/>
            <a:r>
              <a:rPr lang="en-US" sz="1600" b="0" i="0" dirty="0">
                <a:solidFill>
                  <a:srgbClr val="183562"/>
                </a:solidFill>
                <a:effectLst/>
                <a:latin typeface="Arial" panose="020B0604020202020204" pitchFamily="34" charset="0"/>
              </a:rPr>
              <a:t>[4] M. L. Gernhardt, J. A. Jones, R. A. Scheuring, A. F. Abercromby, J. A. Tuxhorn, and J. R. Norcross. Risk of compromised eva performance and crew health due to inadequate eva suit systems. 2009.</a:t>
            </a:r>
          </a:p>
          <a:p>
            <a:pPr algn="just"/>
            <a:r>
              <a:rPr lang="en-US" sz="1600" b="0" i="0" dirty="0">
                <a:solidFill>
                  <a:srgbClr val="183562"/>
                </a:solidFill>
                <a:effectLst/>
                <a:latin typeface="Arial" panose="020B0604020202020204" pitchFamily="34" charset="0"/>
              </a:rPr>
              <a:t>[5] E. Jovanov, I. K. Small, T. D. Rolin, H. Ganegoda, and C. Hill. Long term monitoring of respiration and co2 using flexible printed sensors. 2020.</a:t>
            </a:r>
          </a:p>
        </p:txBody>
      </p: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A2DC267D-C256-401A-BD63-8A3C3D0FB1EF}"/>
              </a:ext>
            </a:extLst>
          </p:cNvPr>
          <p:cNvGrpSpPr/>
          <p:nvPr/>
        </p:nvGrpSpPr>
        <p:grpSpPr>
          <a:xfrm>
            <a:off x="664677" y="17482097"/>
            <a:ext cx="7401457" cy="5666070"/>
            <a:chOff x="3742088" y="16795562"/>
            <a:chExt cx="7683952" cy="5882329"/>
          </a:xfrm>
        </p:grpSpPr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289ECDF2-D2A6-411E-B834-B80AC1677172}"/>
                </a:ext>
              </a:extLst>
            </p:cNvPr>
            <p:cNvGrpSpPr/>
            <p:nvPr/>
          </p:nvGrpSpPr>
          <p:grpSpPr>
            <a:xfrm>
              <a:off x="3742088" y="17272869"/>
              <a:ext cx="7683952" cy="5405022"/>
              <a:chOff x="3742088" y="17272869"/>
              <a:chExt cx="7683952" cy="5405022"/>
            </a:xfrm>
          </p:grpSpPr>
          <p:pic>
            <p:nvPicPr>
              <p:cNvPr id="273" name="Picture 272">
                <a:extLst>
                  <a:ext uri="{FF2B5EF4-FFF2-40B4-BE49-F238E27FC236}">
                    <a16:creationId xmlns:a16="http://schemas.microsoft.com/office/drawing/2014/main" id="{32E4A416-08BD-482B-8691-A6959DFF8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>
                            <a14:foregroundMark x1="9836" y1="29630" x2="9836" y2="2963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228452">
                <a:off x="7140485" y="20257947"/>
                <a:ext cx="1370041" cy="3032058"/>
              </a:xfrm>
              <a:prstGeom prst="rect">
                <a:avLst/>
              </a:prstGeom>
            </p:spPr>
          </p:pic>
          <p:pic>
            <p:nvPicPr>
              <p:cNvPr id="274" name="Picture 2" descr="Arm Icons - Download Free Vector Icons | Noun Project">
                <a:extLst>
                  <a:ext uri="{FF2B5EF4-FFF2-40B4-BE49-F238E27FC236}">
                    <a16:creationId xmlns:a16="http://schemas.microsoft.com/office/drawing/2014/main" id="{CFF4CBD7-C6AB-462D-9605-DA465AC526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duotone>
                  <a:srgbClr val="ED7D31">
                    <a:shade val="45000"/>
                    <a:satMod val="135000"/>
                  </a:srgb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000" b="78000" l="37500" r="92000">
                            <a14:foregroundMark x1="88500" y1="21000" x2="88500" y2="21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622" t="14994" r="816" b="14569"/>
              <a:stretch/>
            </p:blipFill>
            <p:spPr bwMode="auto">
              <a:xfrm rot="16775243" flipV="1">
                <a:off x="4103680" y="17275892"/>
                <a:ext cx="2295402" cy="30185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81203438-0F97-4A53-8813-E5708D203BB5}"/>
                  </a:ext>
                </a:extLst>
              </p:cNvPr>
              <p:cNvSpPr/>
              <p:nvPr/>
            </p:nvSpPr>
            <p:spPr>
              <a:xfrm>
                <a:off x="4549991" y="17484530"/>
                <a:ext cx="1477577" cy="530928"/>
              </a:xfrm>
              <a:prstGeom prst="rect">
                <a:avLst/>
              </a:prstGeom>
              <a:solidFill>
                <a:srgbClr val="1835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Human</a:t>
                </a:r>
              </a:p>
            </p:txBody>
          </p:sp>
          <p:pic>
            <p:nvPicPr>
              <p:cNvPr id="276" name="Picture 275">
                <a:extLst>
                  <a:ext uri="{FF2B5EF4-FFF2-40B4-BE49-F238E27FC236}">
                    <a16:creationId xmlns:a16="http://schemas.microsoft.com/office/drawing/2014/main" id="{115D14E9-DC75-451A-AF55-19E2E7CDE0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051" b="89744" l="9548" r="89950">
                            <a14:foregroundMark x1="76382" y1="11538" x2="65327" y2="10897"/>
                            <a14:foregroundMark x1="75879" y1="9615" x2="71357" y2="8333"/>
                            <a14:foregroundMark x1="74372" y1="7692" x2="72362" y2="7051"/>
                            <a14:backgroundMark x1="76884" y1="53205" x2="73869" y2="3461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910190" y="18194158"/>
                <a:ext cx="2515850" cy="1972224"/>
              </a:xfrm>
              <a:prstGeom prst="rect">
                <a:avLst/>
              </a:prstGeom>
            </p:spPr>
          </p:pic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C0D01AF8-47E6-4DFE-82EE-3BAB88E28596}"/>
                  </a:ext>
                </a:extLst>
              </p:cNvPr>
              <p:cNvSpPr/>
              <p:nvPr/>
            </p:nvSpPr>
            <p:spPr>
              <a:xfrm>
                <a:off x="9457179" y="17484530"/>
                <a:ext cx="1477577" cy="530928"/>
              </a:xfrm>
              <a:prstGeom prst="rect">
                <a:avLst/>
              </a:prstGeom>
              <a:solidFill>
                <a:srgbClr val="1835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Robot</a:t>
                </a:r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E6122F67-3793-43E0-BD41-49DA200DD7C3}"/>
                  </a:ext>
                </a:extLst>
              </p:cNvPr>
              <p:cNvSpPr/>
              <p:nvPr/>
            </p:nvSpPr>
            <p:spPr>
              <a:xfrm>
                <a:off x="6492767" y="20364768"/>
                <a:ext cx="3096625" cy="703949"/>
              </a:xfrm>
              <a:prstGeom prst="rect">
                <a:avLst/>
              </a:prstGeom>
              <a:solidFill>
                <a:srgbClr val="1835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Wearable interface</a:t>
                </a:r>
              </a:p>
            </p:txBody>
          </p: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04F43F73-DED3-42EE-A943-67E3D12BB4C2}"/>
                  </a:ext>
                </a:extLst>
              </p:cNvPr>
              <p:cNvGrpSpPr/>
              <p:nvPr/>
            </p:nvGrpSpPr>
            <p:grpSpPr>
              <a:xfrm>
                <a:off x="3938392" y="17314817"/>
                <a:ext cx="5405022" cy="5040406"/>
                <a:chOff x="18683165" y="11940995"/>
                <a:chExt cx="5405022" cy="5040406"/>
              </a:xfrm>
            </p:grpSpPr>
            <p:sp>
              <p:nvSpPr>
                <p:cNvPr id="283" name="Arrow: Circular 282">
                  <a:extLst>
                    <a:ext uri="{FF2B5EF4-FFF2-40B4-BE49-F238E27FC236}">
                      <a16:creationId xmlns:a16="http://schemas.microsoft.com/office/drawing/2014/main" id="{EB6E6417-8BA4-494D-A9E0-C076340B074C}"/>
                    </a:ext>
                  </a:extLst>
                </p:cNvPr>
                <p:cNvSpPr/>
                <p:nvPr/>
              </p:nvSpPr>
              <p:spPr>
                <a:xfrm rot="16735157" flipH="1">
                  <a:off x="18865473" y="11758687"/>
                  <a:ext cx="5040406" cy="5405022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7187854"/>
                    <a:gd name="adj5" fmla="val 15082"/>
                  </a:avLst>
                </a:prstGeom>
                <a:solidFill>
                  <a:srgbClr val="18356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TextBox 283">
                  <a:extLst>
                    <a:ext uri="{FF2B5EF4-FFF2-40B4-BE49-F238E27FC236}">
                      <a16:creationId xmlns:a16="http://schemas.microsoft.com/office/drawing/2014/main" id="{EA093BBE-1FAF-4BF6-AB6E-55CA6A265590}"/>
                    </a:ext>
                  </a:extLst>
                </p:cNvPr>
                <p:cNvSpPr txBox="1"/>
                <p:nvPr/>
              </p:nvSpPr>
              <p:spPr>
                <a:xfrm rot="3156859">
                  <a:off x="19248219" y="15336412"/>
                  <a:ext cx="1453658" cy="278978"/>
                </a:xfrm>
                <a:prstGeom prst="rect">
                  <a:avLst/>
                </a:prstGeom>
                <a:noFill/>
              </p:spPr>
              <p:txBody>
                <a:bodyPr wrap="square">
                  <a:prstTxWarp prst="textArchDown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SIGNALS</a:t>
                  </a:r>
                </a:p>
              </p:txBody>
            </p: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EFE43C4B-3CC9-4438-9A5B-17DC0C2B9B56}"/>
                  </a:ext>
                </a:extLst>
              </p:cNvPr>
              <p:cNvGrpSpPr/>
              <p:nvPr/>
            </p:nvGrpSpPr>
            <p:grpSpPr>
              <a:xfrm rot="15473799">
                <a:off x="6122208" y="17455177"/>
                <a:ext cx="5405022" cy="5040406"/>
                <a:chOff x="26932792" y="12661939"/>
                <a:chExt cx="5405022" cy="5040406"/>
              </a:xfrm>
            </p:grpSpPr>
            <p:sp>
              <p:nvSpPr>
                <p:cNvPr id="281" name="Arrow: Circular 280">
                  <a:extLst>
                    <a:ext uri="{FF2B5EF4-FFF2-40B4-BE49-F238E27FC236}">
                      <a16:creationId xmlns:a16="http://schemas.microsoft.com/office/drawing/2014/main" id="{DEE25794-3881-45DD-8551-72FFBFE252CE}"/>
                    </a:ext>
                  </a:extLst>
                </p:cNvPr>
                <p:cNvSpPr/>
                <p:nvPr/>
              </p:nvSpPr>
              <p:spPr>
                <a:xfrm rot="16735157" flipH="1">
                  <a:off x="27115100" y="12479631"/>
                  <a:ext cx="5040406" cy="5405022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7187854"/>
                    <a:gd name="adj5" fmla="val 15082"/>
                  </a:avLst>
                </a:prstGeom>
                <a:solidFill>
                  <a:srgbClr val="18356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037ACBAF-8985-4EE5-8407-AA36CB45AC61}"/>
                    </a:ext>
                  </a:extLst>
                </p:cNvPr>
                <p:cNvSpPr txBox="1"/>
                <p:nvPr/>
              </p:nvSpPr>
              <p:spPr>
                <a:xfrm rot="3156859">
                  <a:off x="27473219" y="16052576"/>
                  <a:ext cx="1453658" cy="278977"/>
                </a:xfrm>
                <a:prstGeom prst="rect">
                  <a:avLst/>
                </a:prstGeom>
                <a:noFill/>
              </p:spPr>
              <p:txBody>
                <a:bodyPr wrap="square">
                  <a:prstTxWarp prst="textArchDown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SIGNALS</a:t>
                  </a:r>
                </a:p>
              </p:txBody>
            </p:sp>
          </p:grp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1695F7E1-17E7-4FCE-AA31-6D176989769D}"/>
                </a:ext>
              </a:extLst>
            </p:cNvPr>
            <p:cNvGrpSpPr/>
            <p:nvPr/>
          </p:nvGrpSpPr>
          <p:grpSpPr>
            <a:xfrm rot="7781158">
              <a:off x="5256046" y="16977870"/>
              <a:ext cx="5405022" cy="5040406"/>
              <a:chOff x="26932792" y="12661939"/>
              <a:chExt cx="5405022" cy="5040406"/>
            </a:xfrm>
          </p:grpSpPr>
          <p:sp>
            <p:nvSpPr>
              <p:cNvPr id="271" name="Arrow: Circular 270">
                <a:extLst>
                  <a:ext uri="{FF2B5EF4-FFF2-40B4-BE49-F238E27FC236}">
                    <a16:creationId xmlns:a16="http://schemas.microsoft.com/office/drawing/2014/main" id="{61884D32-1C47-44E5-AA24-E22CE401D3EC}"/>
                  </a:ext>
                </a:extLst>
              </p:cNvPr>
              <p:cNvSpPr/>
              <p:nvPr/>
            </p:nvSpPr>
            <p:spPr>
              <a:xfrm rot="16735157" flipH="1">
                <a:off x="27115100" y="12479631"/>
                <a:ext cx="5040406" cy="5405022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7187854"/>
                  <a:gd name="adj5" fmla="val 15082"/>
                </a:avLst>
              </a:prstGeom>
              <a:solidFill>
                <a:srgbClr val="1835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2E268BC8-E251-4157-A3E0-58E368E7E1BE}"/>
                  </a:ext>
                </a:extLst>
              </p:cNvPr>
              <p:cNvSpPr txBox="1"/>
              <p:nvPr/>
            </p:nvSpPr>
            <p:spPr>
              <a:xfrm rot="13818842">
                <a:off x="27571466" y="15971592"/>
                <a:ext cx="1453658" cy="278978"/>
              </a:xfrm>
              <a:prstGeom prst="rect">
                <a:avLst/>
              </a:prstGeom>
              <a:noFill/>
            </p:spPr>
            <p:txBody>
              <a:bodyPr wrap="square">
                <a:prstTxWarp prst="textArchUp">
                  <a:avLst/>
                </a:prstTxWarp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FORCES</a:t>
                </a:r>
              </a:p>
            </p:txBody>
          </p:sp>
        </p:grpSp>
      </p:grpSp>
      <p:sp>
        <p:nvSpPr>
          <p:cNvPr id="285" name="TextBox 284">
            <a:extLst>
              <a:ext uri="{FF2B5EF4-FFF2-40B4-BE49-F238E27FC236}">
                <a16:creationId xmlns:a16="http://schemas.microsoft.com/office/drawing/2014/main" id="{9EA9C3ED-969E-4A3A-855E-B6BC383A7E92}"/>
              </a:ext>
            </a:extLst>
          </p:cNvPr>
          <p:cNvSpPr txBox="1"/>
          <p:nvPr/>
        </p:nvSpPr>
        <p:spPr>
          <a:xfrm>
            <a:off x="1259167" y="16343475"/>
            <a:ext cx="13585334" cy="1140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83562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3D printed flexible surface electrodes embedded in a wearable device allow for analysis of neuromuscular characteristics including fatigue and movement intent. </a:t>
            </a:r>
            <a:endParaRPr lang="en-US" sz="2400" dirty="0"/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F951CE01-AEA8-49D3-8418-C612529C9A5A}"/>
              </a:ext>
            </a:extLst>
          </p:cNvPr>
          <p:cNvGrpSpPr/>
          <p:nvPr/>
        </p:nvGrpSpPr>
        <p:grpSpPr>
          <a:xfrm>
            <a:off x="8221328" y="17876303"/>
            <a:ext cx="4597693" cy="3479614"/>
            <a:chOff x="8172107" y="16891147"/>
            <a:chExt cx="6904129" cy="4973720"/>
          </a:xfrm>
        </p:grpSpPr>
        <p:pic>
          <p:nvPicPr>
            <p:cNvPr id="287" name="Picture 10" descr="Flexor Digitorum Superficialis - UW Radiology">
              <a:extLst>
                <a:ext uri="{FF2B5EF4-FFF2-40B4-BE49-F238E27FC236}">
                  <a16:creationId xmlns:a16="http://schemas.microsoft.com/office/drawing/2014/main" id="{FDFDBCA3-FD87-4323-A3F2-3B39F6C5A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5053" b="97474" l="5093" r="89815">
                          <a14:foregroundMark x1="83796" y1="5263" x2="83796" y2="5263"/>
                          <a14:foregroundMark x1="40741" y1="92632" x2="40741" y2="92632"/>
                          <a14:foregroundMark x1="8333" y1="73895" x2="8333" y2="73895"/>
                          <a14:foregroundMark x1="13426" y1="93895" x2="13426" y2="93895"/>
                          <a14:foregroundMark x1="25926" y1="95158" x2="25926" y2="95158"/>
                          <a14:foregroundMark x1="39815" y1="96000" x2="39815" y2="96000"/>
                          <a14:foregroundMark x1="26389" y1="97684" x2="26389" y2="97684"/>
                          <a14:foregroundMark x1="5093" y1="80211" x2="5093" y2="80211"/>
                          <a14:foregroundMark x1="43056" y1="72842" x2="43056" y2="72842"/>
                          <a14:foregroundMark x1="43056" y1="71579" x2="43056" y2="71579"/>
                          <a14:backgroundMark x1="29630" y1="70526" x2="29630" y2="70526"/>
                          <a14:backgroundMark x1="30556" y1="70105" x2="30556" y2="70105"/>
                          <a14:backgroundMark x1="32870" y1="59579" x2="32870" y2="59579"/>
                          <a14:backgroundMark x1="31019" y1="69053" x2="31019" y2="69053"/>
                          <a14:backgroundMark x1="31481" y1="68421" x2="31481" y2="68421"/>
                          <a14:backgroundMark x1="36111" y1="72000" x2="36111" y2="72000"/>
                          <a14:backgroundMark x1="36574" y1="71579" x2="36574" y2="71579"/>
                          <a14:backgroundMark x1="36574" y1="71158" x2="36574" y2="71158"/>
                          <a14:backgroundMark x1="34259" y1="77895" x2="34259" y2="77895"/>
                          <a14:backgroundMark x1="36574" y1="70526" x2="36574" y2="70526"/>
                          <a14:backgroundMark x1="41667" y1="74737" x2="41667" y2="74737"/>
                          <a14:backgroundMark x1="41667" y1="74105" x2="41667" y2="74105"/>
                          <a14:backgroundMark x1="41667" y1="73474" x2="41667" y2="73474"/>
                          <a14:backgroundMark x1="41667" y1="72842" x2="41667" y2="72842"/>
                          <a14:backgroundMark x1="41667" y1="72000" x2="41667" y2="72000"/>
                          <a14:backgroundMark x1="41667" y1="71579" x2="41667" y2="71579"/>
                          <a14:backgroundMark x1="41667" y1="77684" x2="41667" y2="77684"/>
                          <a14:backgroundMark x1="25926" y1="78316" x2="25926" y2="78316"/>
                          <a14:backgroundMark x1="41667" y1="71158" x2="41667" y2="711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469548">
              <a:off x="8594699" y="16891147"/>
              <a:ext cx="2261733" cy="4973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8" name="Picture 14" descr="Flexor Pollicis Brevis Muscle - Origins &amp;amp; Function - Human Anatomy | Kenhub  - YouTube">
              <a:extLst>
                <a:ext uri="{FF2B5EF4-FFF2-40B4-BE49-F238E27FC236}">
                  <a16:creationId xmlns:a16="http://schemas.microsoft.com/office/drawing/2014/main" id="{8E784AD2-FE14-4196-843B-0737488E11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23611" b="92778" l="31250" r="79375">
                          <a14:foregroundMark x1="31250" y1="83611" x2="31250" y2="83611"/>
                          <a14:foregroundMark x1="42031" y1="92778" x2="42031" y2="92778"/>
                          <a14:foregroundMark x1="60781" y1="29444" x2="60781" y2="29444"/>
                          <a14:foregroundMark x1="66250" y1="23611" x2="66250" y2="236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56" t="23359" r="15067" b="-2544"/>
            <a:stretch/>
          </p:blipFill>
          <p:spPr bwMode="auto">
            <a:xfrm rot="10240763">
              <a:off x="11330924" y="18346314"/>
              <a:ext cx="3745312" cy="3001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9" name="Picture 16" descr="Extensor digitorum: Origin, insertion and action | Kenhub">
              <a:extLst>
                <a:ext uri="{FF2B5EF4-FFF2-40B4-BE49-F238E27FC236}">
                  <a16:creationId xmlns:a16="http://schemas.microsoft.com/office/drawing/2014/main" id="{CD7A0A13-9297-463C-8E4A-54C87ECE4B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9000" b="96500" l="26375" r="72000">
                          <a14:foregroundMark x1="72000" y1="9000" x2="72000" y2="9000"/>
                          <a14:foregroundMark x1="47500" y1="92750" x2="47500" y2="92750"/>
                          <a14:foregroundMark x1="31875" y1="95125" x2="31875" y2="95125"/>
                          <a14:foregroundMark x1="27875" y1="92250" x2="27875" y2="92250"/>
                          <a14:foregroundMark x1="53875" y1="60875" x2="53875" y2="60875"/>
                          <a14:foregroundMark x1="54625" y1="58375" x2="51125" y2="69500"/>
                          <a14:foregroundMark x1="50125" y1="70875" x2="50125" y2="70875"/>
                          <a14:foregroundMark x1="30625" y1="96125" x2="30250" y2="96500"/>
                          <a14:foregroundMark x1="28875" y1="84250" x2="28875" y2="84250"/>
                          <a14:foregroundMark x1="26875" y1="88500" x2="26875" y2="88500"/>
                          <a14:foregroundMark x1="26625" y1="93375" x2="26625" y2="93375"/>
                          <a14:foregroundMark x1="46375" y1="74000" x2="46375" y2="74000"/>
                          <a14:foregroundMark x1="46125" y1="73875" x2="46125" y2="73875"/>
                          <a14:foregroundMark x1="45750" y1="73875" x2="45500" y2="74000"/>
                          <a14:foregroundMark x1="46500" y1="73750" x2="46625" y2="73750"/>
                          <a14:foregroundMark x1="45000" y1="74125" x2="45000" y2="74125"/>
                          <a14:foregroundMark x1="44500" y1="74750" x2="44500" y2="74750"/>
                          <a14:foregroundMark x1="44750" y1="74375" x2="44750" y2="74375"/>
                          <a14:foregroundMark x1="29250" y1="83500" x2="29250" y2="83500"/>
                          <a14:foregroundMark x1="29875" y1="83125" x2="29875" y2="83125"/>
                          <a14:foregroundMark x1="26375" y1="88500" x2="26375" y2="88500"/>
                          <a14:foregroundMark x1="30000" y1="96500" x2="30000" y2="96500"/>
                          <a14:foregroundMark x1="30500" y1="96125" x2="30500" y2="96125"/>
                          <a14:foregroundMark x1="30750" y1="95875" x2="30750" y2="95875"/>
                          <a14:foregroundMark x1="30875" y1="95750" x2="30875" y2="95750"/>
                          <a14:foregroundMark x1="30750" y1="95750" x2="30750" y2="95750"/>
                          <a14:backgroundMark x1="40625" y1="85875" x2="40625" y2="85875"/>
                          <a14:backgroundMark x1="43125" y1="79875" x2="43125" y2="79875"/>
                          <a14:backgroundMark x1="43375" y1="79625" x2="43375" y2="79625"/>
                          <a14:backgroundMark x1="43375" y1="77250" x2="43375" y2="77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96" r="24591"/>
            <a:stretch/>
          </p:blipFill>
          <p:spPr bwMode="auto">
            <a:xfrm rot="13509447" flipH="1">
              <a:off x="10085205" y="16367864"/>
              <a:ext cx="2221443" cy="6047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0" name="TextBox 289">
            <a:extLst>
              <a:ext uri="{FF2B5EF4-FFF2-40B4-BE49-F238E27FC236}">
                <a16:creationId xmlns:a16="http://schemas.microsoft.com/office/drawing/2014/main" id="{298E5375-F2F9-4FA4-A783-6F1F5443AC46}"/>
              </a:ext>
            </a:extLst>
          </p:cNvPr>
          <p:cNvSpPr txBox="1"/>
          <p:nvPr/>
        </p:nvSpPr>
        <p:spPr>
          <a:xfrm>
            <a:off x="7819023" y="21374414"/>
            <a:ext cx="4953664" cy="1015663"/>
          </a:xfrm>
          <a:prstGeom prst="rect">
            <a:avLst/>
          </a:prstGeom>
          <a:solidFill>
            <a:srgbClr val="183562"/>
          </a:solidFill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The </a:t>
            </a:r>
            <a:r>
              <a:rPr lang="pt-BR" sz="2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target muscles </a:t>
            </a:r>
            <a:r>
              <a:rPr lang="pt-BR" sz="20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are: Flexor digitorum superficialis (left), extensor digitorum (middle), flexor pollicis brevis (right)</a:t>
            </a:r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7F324832-6F9A-4523-AC5D-3CE026EDDE95}"/>
              </a:ext>
            </a:extLst>
          </p:cNvPr>
          <p:cNvGrpSpPr/>
          <p:nvPr/>
        </p:nvGrpSpPr>
        <p:grpSpPr>
          <a:xfrm>
            <a:off x="497783" y="23835189"/>
            <a:ext cx="13548464" cy="1241212"/>
            <a:chOff x="710335" y="4516918"/>
            <a:chExt cx="13548464" cy="1241212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CCEFC0A4-2D34-4B58-A78B-849B613ED6A8}"/>
                </a:ext>
              </a:extLst>
            </p:cNvPr>
            <p:cNvSpPr/>
            <p:nvPr/>
          </p:nvSpPr>
          <p:spPr>
            <a:xfrm>
              <a:off x="710335" y="4516918"/>
              <a:ext cx="13114757" cy="1241212"/>
            </a:xfrm>
            <a:prstGeom prst="rect">
              <a:avLst/>
            </a:prstGeom>
            <a:solidFill>
              <a:srgbClr val="1835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REFERENCES</a:t>
              </a: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915D1D52-B37E-4F8A-BF64-7384A02E3E7E}"/>
                </a:ext>
              </a:extLst>
            </p:cNvPr>
            <p:cNvSpPr/>
            <p:nvPr/>
          </p:nvSpPr>
          <p:spPr>
            <a:xfrm rot="2704610">
              <a:off x="13360224" y="4686058"/>
              <a:ext cx="895751" cy="901399"/>
            </a:xfrm>
            <a:prstGeom prst="rect">
              <a:avLst/>
            </a:prstGeom>
            <a:solidFill>
              <a:srgbClr val="FCC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4" name="TextBox 293">
            <a:extLst>
              <a:ext uri="{FF2B5EF4-FFF2-40B4-BE49-F238E27FC236}">
                <a16:creationId xmlns:a16="http://schemas.microsoft.com/office/drawing/2014/main" id="{B29DD223-5FBD-4553-B133-F1EF4046F02B}"/>
              </a:ext>
            </a:extLst>
          </p:cNvPr>
          <p:cNvSpPr txBox="1"/>
          <p:nvPr/>
        </p:nvSpPr>
        <p:spPr>
          <a:xfrm>
            <a:off x="15998894" y="23838054"/>
            <a:ext cx="1306110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183562"/>
                </a:solidFill>
                <a:effectLst/>
                <a:latin typeface="Arial" panose="020B0604020202020204" pitchFamily="34" charset="0"/>
              </a:rPr>
              <a:t>[6] K. E. Madden, A. Deshpande, B. J. Peters, J. M. Rogers, E. A. Laske, and E. McBryan. The influence of robotic assistance on reducing neuromuscular effort and fatigue during extravehicular activity glove use. 2017.</a:t>
            </a:r>
          </a:p>
          <a:p>
            <a:pPr algn="just"/>
            <a:r>
              <a:rPr lang="en-US" sz="1600" b="0" i="0" dirty="0">
                <a:solidFill>
                  <a:srgbClr val="183562"/>
                </a:solidFill>
                <a:effectLst/>
                <a:latin typeface="Arial" panose="020B0604020202020204" pitchFamily="34" charset="0"/>
              </a:rPr>
              <a:t>[7] J. Massion, V. Gurfinkel, M. Lipshits, A. Obadia, and K. Popov. [strategy and synergy: two levels of equilibrium control during movement. effects of the microgravity].Comptes rendus de l’Academie des sciences. Serie III, Sciences de la vie, 1992.</a:t>
            </a:r>
          </a:p>
          <a:p>
            <a:pPr algn="just"/>
            <a:r>
              <a:rPr lang="en-US" sz="1600" b="0" i="0" dirty="0">
                <a:solidFill>
                  <a:srgbClr val="183562"/>
                </a:solidFill>
                <a:effectLst/>
                <a:latin typeface="Arial" panose="020B0604020202020204" pitchFamily="34" charset="0"/>
              </a:rPr>
              <a:t>[8] K. Min, D. Shin, J. Lee, and S. Kakei. Electromyogram refinement using muscle synergy based regulation of uncertain information. Journal of biomechanics, 2018.</a:t>
            </a:r>
          </a:p>
          <a:p>
            <a:pPr algn="just"/>
            <a:r>
              <a:rPr lang="en-US" sz="1600" b="0" i="0" dirty="0">
                <a:solidFill>
                  <a:srgbClr val="183562"/>
                </a:solidFill>
                <a:effectLst/>
                <a:latin typeface="Arial" panose="020B0604020202020204" pitchFamily="34" charset="0"/>
              </a:rPr>
              <a:t>[9] S. A. Overduin, A. d’Avella, J. Roh, and E. Bizzi. Modulation of muscle synergy recruitment in primate grasping. J. of Neuroscience, 2008.</a:t>
            </a:r>
          </a:p>
          <a:p>
            <a:pPr algn="just"/>
            <a:r>
              <a:rPr lang="en-US" sz="1600" b="0" i="0" dirty="0">
                <a:solidFill>
                  <a:srgbClr val="183562"/>
                </a:solidFill>
                <a:effectLst/>
                <a:latin typeface="Arial" panose="020B0604020202020204" pitchFamily="34" charset="0"/>
              </a:rPr>
              <a:t>[10] J. Rogers, B. Peters, E. Laske, and E. McBryan. Development and testing of robotically assisted extravehicular activity gloves. 47th International Conference on Environmental Systems, 2017.</a:t>
            </a:r>
          </a:p>
          <a:p>
            <a:pPr algn="just"/>
            <a:r>
              <a:rPr lang="en-US" sz="1600" b="0" i="0" dirty="0">
                <a:solidFill>
                  <a:srgbClr val="183562"/>
                </a:solidFill>
                <a:effectLst/>
                <a:latin typeface="Arial" panose="020B0604020202020204" pitchFamily="34" charset="0"/>
              </a:rPr>
              <a:t>[11] C. G. Rose and M. O’Malley. Hybrid rigid-soft hand exoskeleton to assist functional dexterity. IEEE </a:t>
            </a:r>
            <a:r>
              <a:rPr lang="en-US" sz="1600" dirty="0" err="1">
                <a:solidFill>
                  <a:srgbClr val="183562"/>
                </a:solidFill>
                <a:latin typeface="Arial" panose="020B0604020202020204" pitchFamily="34" charset="0"/>
              </a:rPr>
              <a:t>R</a:t>
            </a:r>
            <a:r>
              <a:rPr lang="en-US" sz="1600" b="0" i="0" dirty="0" err="1">
                <a:solidFill>
                  <a:srgbClr val="183562"/>
                </a:solidFill>
                <a:effectLst/>
                <a:latin typeface="Arial" panose="020B0604020202020204" pitchFamily="34" charset="0"/>
              </a:rPr>
              <a:t>btcs</a:t>
            </a:r>
            <a:r>
              <a:rPr lang="en-US" sz="1600" b="0" i="0" dirty="0">
                <a:solidFill>
                  <a:srgbClr val="183562"/>
                </a:solidFill>
                <a:effectLst/>
                <a:latin typeface="Arial" panose="020B0604020202020204" pitchFamily="34" charset="0"/>
              </a:rPr>
              <a:t>. and </a:t>
            </a:r>
            <a:r>
              <a:rPr lang="en-US" sz="1600" b="0" i="0" dirty="0" err="1">
                <a:solidFill>
                  <a:srgbClr val="183562"/>
                </a:solidFill>
                <a:effectLst/>
                <a:latin typeface="Arial" panose="020B0604020202020204" pitchFamily="34" charset="0"/>
              </a:rPr>
              <a:t>Automtn</a:t>
            </a:r>
            <a:r>
              <a:rPr lang="en-US" sz="1600" b="0" i="0" dirty="0">
                <a:solidFill>
                  <a:srgbClr val="183562"/>
                </a:solidFill>
                <a:effectLst/>
                <a:latin typeface="Arial" panose="020B0604020202020204" pitchFamily="34" charset="0"/>
              </a:rPr>
              <a:t>. Letters, 2019.</a:t>
            </a:r>
          </a:p>
          <a:p>
            <a:pPr algn="just"/>
            <a:r>
              <a:rPr lang="en-US" sz="1600" b="0" i="0" dirty="0">
                <a:solidFill>
                  <a:srgbClr val="183562"/>
                </a:solidFill>
                <a:effectLst/>
                <a:latin typeface="Arial" panose="020B0604020202020204" pitchFamily="34" charset="0"/>
              </a:rPr>
              <a:t>[12] S. A. Safavynia, G. Torres-Oviedo, and L. Ting. Muscle synergies: Implications for clinical evaluation and rehabilitation of movement. Topics in spinal cord injury rehabilitation, 2011.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id="{CB10C3F1-9DD3-49D7-8018-2DB397729963}"/>
                  </a:ext>
                </a:extLst>
              </p:cNvPr>
              <p:cNvSpPr txBox="1"/>
              <p:nvPr/>
            </p:nvSpPr>
            <p:spPr>
              <a:xfrm>
                <a:off x="16687095" y="11634523"/>
                <a:ext cx="9118440" cy="24552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3200" spc="-300" dirty="0">
                    <a:solidFill>
                      <a:srgbClr val="00206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pc="-30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en-US" sz="320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d>
                    <m:r>
                      <a:rPr lang="en-US" sz="3200" b="0" i="1" spc="-30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sz="3200" i="1" spc="-3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pc="-3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3200" b="0" i="1" spc="-3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limLoc m:val="subSup"/>
                        <m:ctrlPr>
                          <a:rPr lang="en-US" sz="320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nary>
                    <m:d>
                      <m:dPr>
                        <m:ctrlPr>
                          <a:rPr lang="en-US" sz="320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200" i="1" spc="-3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pc="-3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num>
                          <m:den>
                            <m:r>
                              <a:rPr lang="en-US" sz="3200" b="0" i="1" spc="-3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sz="320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320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𝑢</m:t>
                        </m:r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200" i="1" spc="-3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pc="-3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num>
                          <m:den>
                            <m:r>
                              <a:rPr lang="en-US" sz="3200" b="0" i="1" spc="-3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sz="320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−2</m:t>
                        </m:r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𝜏</m:t>
                        </m:r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sup>
                    </m:sSup>
                    <m:r>
                      <a:rPr lang="en-US" sz="3200" b="0" i="1" spc="-30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3200" b="0" i="1" spc="-30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endParaRPr lang="en-US" sz="3200" spc="-300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3200" spc="-300" dirty="0">
                    <a:solidFill>
                      <a:srgbClr val="00206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pc="-30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&lt;</m:t>
                    </m:r>
                    <m:sSup>
                      <m:sSupPr>
                        <m:ctrlPr>
                          <a:rPr lang="en-US" sz="320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p>
                    <m:r>
                      <a:rPr lang="en-US" sz="3200" b="0" i="1" spc="-30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3200" b="0" i="1" spc="-30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3200" b="0" i="1" spc="-30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&gt; = </m:t>
                    </m:r>
                    <m:nary>
                      <m:naryPr>
                        <m:limLoc m:val="subSup"/>
                        <m:ctrlPr>
                          <a:rPr lang="en-US" sz="320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3200" i="1" spc="-3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pc="-3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3200" b="0" i="1" spc="-3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3200" b="0" i="1" spc="-3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i="1" spc="-3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200" i="1" spc="-30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pc="-30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sz="3200" b="0" i="1" spc="-300" baseline="-2500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sz="3200" i="1" spc="-3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b="0" i="1" spc="-3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3200" b="0" i="1" spc="-3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i="1" spc="-300" dirty="0">
                  <a:solidFill>
                    <a:srgbClr val="002060"/>
                  </a:solidFill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3200" spc="-300" dirty="0">
                    <a:solidFill>
                      <a:srgbClr val="00206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pc="-30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&lt;</m:t>
                    </m:r>
                    <m:sSup>
                      <m:sSupPr>
                        <m:ctrlPr>
                          <a:rPr lang="en-US" sz="320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  <m:r>
                      <a:rPr lang="en-US" sz="3200" b="0" i="1" spc="-30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3200" b="0" i="1" spc="-30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3200" b="0" i="1" spc="-30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&gt; = </m:t>
                    </m:r>
                    <m:nary>
                      <m:naryPr>
                        <m:limLoc m:val="subSup"/>
                        <m:ctrlPr>
                          <a:rPr lang="en-US" sz="320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sz="3200" i="1" spc="-3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pc="-3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US" sz="3200" i="1" spc="-30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pc="-30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3200" b="0" i="1" spc="-30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3200" b="0" i="1" spc="-30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𝜔</m:t>
                                </m:r>
                              </m:e>
                            </m:d>
                          </m:num>
                          <m:den>
                            <m:r>
                              <a:rPr lang="en-US" sz="3200" b="0" i="1" spc="-3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sSup>
                              <m:sSupPr>
                                <m:ctrlPr>
                                  <a:rPr lang="en-US" sz="3200" i="1" spc="-30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pc="-30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sz="3200" b="0" i="1" spc="-300">
                                    <a:solidFill>
                                      <a:srgbClr val="00206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US" sz="3200" b="0" i="1" spc="-3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3200" b="0" i="1" spc="-3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3200" b="0" i="1" spc="-3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&gt;</m:t>
                            </m:r>
                          </m:den>
                        </m:f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  <m:r>
                          <a:rPr lang="en-US" sz="3200" b="0" i="1" spc="-300">
                            <a:solidFill>
                              <a:srgbClr val="00206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200" i="1" spc="-3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pc="-3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3200" b="0" i="1" spc="-3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𝑖𝑛</m:t>
                            </m:r>
                          </m:sub>
                        </m:sSub>
                        <m:d>
                          <m:dPr>
                            <m:ctrlPr>
                              <a:rPr lang="en-US" sz="3200" i="1" spc="-3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pc="-300">
                                <a:solidFill>
                                  <a:srgbClr val="00206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endParaRPr lang="en-US" sz="3200" spc="-300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id="{CB10C3F1-9DD3-49D7-8018-2DB397729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7095" y="11634523"/>
                <a:ext cx="9118440" cy="245522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6" name="Group 295">
            <a:extLst>
              <a:ext uri="{FF2B5EF4-FFF2-40B4-BE49-F238E27FC236}">
                <a16:creationId xmlns:a16="http://schemas.microsoft.com/office/drawing/2014/main" id="{15804894-D740-4A43-987D-27CB6016833F}"/>
              </a:ext>
            </a:extLst>
          </p:cNvPr>
          <p:cNvGrpSpPr/>
          <p:nvPr/>
        </p:nvGrpSpPr>
        <p:grpSpPr>
          <a:xfrm>
            <a:off x="16297138" y="20379978"/>
            <a:ext cx="18916606" cy="2644465"/>
            <a:chOff x="16563691" y="19676217"/>
            <a:chExt cx="18916606" cy="2644465"/>
          </a:xfrm>
        </p:grpSpPr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C4708CFA-468F-4BD6-B9E4-EB6992AC9B97}"/>
                </a:ext>
              </a:extLst>
            </p:cNvPr>
            <p:cNvSpPr txBox="1"/>
            <p:nvPr/>
          </p:nvSpPr>
          <p:spPr>
            <a:xfrm>
              <a:off x="16731790" y="19737474"/>
              <a:ext cx="18504244" cy="25832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183562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Preliminary results suggest that the interface is able to </a:t>
              </a:r>
              <a:r>
                <a:rPr lang="en-US" sz="3600" b="1" i="1" dirty="0">
                  <a:solidFill>
                    <a:srgbClr val="183562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model both neuromuscular fatigue and movement intent accurately</a:t>
              </a:r>
              <a:r>
                <a:rPr lang="en-US" sz="3600" b="1" dirty="0">
                  <a:solidFill>
                    <a:srgbClr val="183562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, advancing the state of the art in HRI</a:t>
              </a:r>
              <a:endParaRPr lang="en-US" sz="2400" b="1" dirty="0">
                <a:solidFill>
                  <a:srgbClr val="183562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endParaRPr lang="en-US" sz="900" dirty="0">
                <a:solidFill>
                  <a:srgbClr val="183562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  <a:p>
              <a:pPr algn="just">
                <a:lnSpc>
                  <a:spcPct val="150000"/>
                </a:lnSpc>
              </a:pPr>
              <a:endParaRPr lang="en-US" sz="900" dirty="0">
                <a:solidFill>
                  <a:srgbClr val="183562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  <a:p>
              <a:pPr algn="just">
                <a:lnSpc>
                  <a:spcPts val="4000"/>
                </a:lnSpc>
              </a:pPr>
              <a:r>
                <a:rPr lang="en-US" sz="2400" dirty="0">
                  <a:solidFill>
                    <a:srgbClr val="183562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This work meets a need in the literature, as no other work has presented such an approach. It also meets practical needs in Space-suit mounted robotics and human robot interaction more broadly. Future work will include a comprehensive system usability study</a:t>
              </a: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DAC6A9C0-7AF8-4135-9A72-88C08425EDF3}"/>
                </a:ext>
              </a:extLst>
            </p:cNvPr>
            <p:cNvSpPr/>
            <p:nvPr/>
          </p:nvSpPr>
          <p:spPr>
            <a:xfrm>
              <a:off x="16563691" y="19676217"/>
              <a:ext cx="18916606" cy="14402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9" name="Rectangle 298">
            <a:extLst>
              <a:ext uri="{FF2B5EF4-FFF2-40B4-BE49-F238E27FC236}">
                <a16:creationId xmlns:a16="http://schemas.microsoft.com/office/drawing/2014/main" id="{53792957-E406-4113-99E1-B3486D95B56C}"/>
              </a:ext>
            </a:extLst>
          </p:cNvPr>
          <p:cNvSpPr/>
          <p:nvPr/>
        </p:nvSpPr>
        <p:spPr>
          <a:xfrm>
            <a:off x="16687095" y="14525599"/>
            <a:ext cx="18541962" cy="427039"/>
          </a:xfrm>
          <a:prstGeom prst="rect">
            <a:avLst/>
          </a:prstGeom>
          <a:solidFill>
            <a:srgbClr val="183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Experimental Validation Protocol</a:t>
            </a:r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2BE62B47-17B6-4C45-982E-90B784E46013}"/>
              </a:ext>
            </a:extLst>
          </p:cNvPr>
          <p:cNvGrpSpPr/>
          <p:nvPr/>
        </p:nvGrpSpPr>
        <p:grpSpPr>
          <a:xfrm>
            <a:off x="16063629" y="14346486"/>
            <a:ext cx="5208266" cy="3904813"/>
            <a:chOff x="16832621" y="13813285"/>
            <a:chExt cx="6046317" cy="4533128"/>
          </a:xfrm>
        </p:grpSpPr>
        <p:pic>
          <p:nvPicPr>
            <p:cNvPr id="301" name="Picture 4">
              <a:extLst>
                <a:ext uri="{FF2B5EF4-FFF2-40B4-BE49-F238E27FC236}">
                  <a16:creationId xmlns:a16="http://schemas.microsoft.com/office/drawing/2014/main" id="{0E7E9649-384D-4F0C-B9A5-B2BFD30C0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7135" b="98403" l="9659" r="89915">
                          <a14:foregroundMark x1="61506" y1="83387" x2="26420" y2="83919"/>
                          <a14:foregroundMark x1="54119" y1="93610" x2="34375" y2="94995"/>
                          <a14:foregroundMark x1="30256" y1="80192" x2="30256" y2="80192"/>
                          <a14:foregroundMark x1="58239" y1="79340" x2="58239" y2="79340"/>
                          <a14:foregroundMark x1="59659" y1="79020" x2="59659" y2="79020"/>
                          <a14:foregroundMark x1="57102" y1="77636" x2="57102" y2="77636"/>
                          <a14:foregroundMark x1="59659" y1="77210" x2="59659" y2="77210"/>
                          <a14:foregroundMark x1="59659" y1="77210" x2="63778" y2="87007"/>
                          <a14:foregroundMark x1="63494" y1="88285" x2="63494" y2="88285"/>
                          <a14:foregroundMark x1="60369" y1="76358" x2="60369" y2="76358"/>
                          <a14:foregroundMark x1="58949" y1="75825" x2="58949" y2="75825"/>
                          <a14:foregroundMark x1="61231" y1="81295" x2="60653" y2="80298"/>
                          <a14:foregroundMark x1="55540" y1="98509" x2="40483" y2="98296"/>
                          <a14:foregroundMark x1="62884" y1="84416" x2="63494" y2="86155"/>
                          <a14:foregroundMark x1="64063" y1="87753" x2="63778" y2="88818"/>
                          <a14:foregroundMark x1="60653" y1="77955" x2="63352" y2="84345"/>
                          <a14:foregroundMark x1="63657" y1="7348" x2="61932" y2="7135"/>
                          <a14:foregroundMark x1="74006" y1="8626" x2="63657" y2="7348"/>
                          <a14:backgroundMark x1="62293" y1="77578" x2="62216" y2="77210"/>
                          <a14:backgroundMark x1="67330" y1="27370" x2="67330" y2="27370"/>
                          <a14:backgroundMark x1="65483" y1="27157" x2="65483" y2="27157"/>
                          <a14:backgroundMark x1="61932" y1="7348" x2="61932" y2="7348"/>
                          <a14:backgroundMark x1="62358" y1="7135" x2="62358" y2="7135"/>
                          <a14:backgroundMark x1="62358" y1="6922" x2="62358" y2="6922"/>
                          <a14:backgroundMark x1="61648" y1="7135" x2="62074" y2="70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714779">
              <a:off x="17589216" y="13056690"/>
              <a:ext cx="4533128" cy="6046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B791345A-1C37-46D3-B468-B54EA61EAC03}"/>
                </a:ext>
              </a:extLst>
            </p:cNvPr>
            <p:cNvSpPr txBox="1"/>
            <p:nvPr/>
          </p:nvSpPr>
          <p:spPr>
            <a:xfrm>
              <a:off x="19173191" y="17363859"/>
              <a:ext cx="24874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Stage 1. Validation</a:t>
              </a:r>
            </a:p>
          </p:txBody>
        </p:sp>
      </p:grpSp>
      <p:sp>
        <p:nvSpPr>
          <p:cNvPr id="303" name="TextBox 302">
            <a:extLst>
              <a:ext uri="{FF2B5EF4-FFF2-40B4-BE49-F238E27FC236}">
                <a16:creationId xmlns:a16="http://schemas.microsoft.com/office/drawing/2014/main" id="{12AC71A7-97A3-49D8-AF8A-84E9F1F4EECB}"/>
              </a:ext>
            </a:extLst>
          </p:cNvPr>
          <p:cNvSpPr txBox="1"/>
          <p:nvPr/>
        </p:nvSpPr>
        <p:spPr>
          <a:xfrm>
            <a:off x="30232946" y="17473499"/>
            <a:ext cx="4996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Stage 3. Trial with spacesuit conditions</a:t>
            </a:r>
          </a:p>
        </p:txBody>
      </p: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3F08E118-0CE1-4225-B729-2FF6C4412C13}"/>
              </a:ext>
            </a:extLst>
          </p:cNvPr>
          <p:cNvGrpSpPr/>
          <p:nvPr/>
        </p:nvGrpSpPr>
        <p:grpSpPr>
          <a:xfrm>
            <a:off x="24974340" y="11737116"/>
            <a:ext cx="5128369" cy="2203831"/>
            <a:chOff x="30412097" y="11914347"/>
            <a:chExt cx="5128369" cy="2203831"/>
          </a:xfrm>
        </p:grpSpPr>
        <p:pic>
          <p:nvPicPr>
            <p:cNvPr id="305" name="Picture 304">
              <a:extLst>
                <a:ext uri="{FF2B5EF4-FFF2-40B4-BE49-F238E27FC236}">
                  <a16:creationId xmlns:a16="http://schemas.microsoft.com/office/drawing/2014/main" id="{90815757-85AC-4917-95AC-4FEA85EDC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24" b="89881" l="5659" r="96475">
                          <a14:foregroundMark x1="11317" y1="47024" x2="5844" y2="47619"/>
                          <a14:foregroundMark x1="90353" y1="48810" x2="93878" y2="47024"/>
                          <a14:foregroundMark x1="96197" y1="41667" x2="96475" y2="380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412097" y="12211752"/>
              <a:ext cx="5128369" cy="1089856"/>
            </a:xfrm>
            <a:prstGeom prst="rect">
              <a:avLst/>
            </a:prstGeom>
          </p:spPr>
        </p:pic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8BFEE9B1-A8DF-466C-A2E5-CF8A897DD812}"/>
                </a:ext>
              </a:extLst>
            </p:cNvPr>
            <p:cNvSpPr/>
            <p:nvPr/>
          </p:nvSpPr>
          <p:spPr>
            <a:xfrm>
              <a:off x="31399610" y="11914347"/>
              <a:ext cx="3993744" cy="2623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rgbClr val="002060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Original sEMG signal (5 sec)</a:t>
              </a:r>
            </a:p>
          </p:txBody>
        </p: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06567E0A-2B99-4E0D-8866-1DAB312B17F5}"/>
                </a:ext>
              </a:extLst>
            </p:cNvPr>
            <p:cNvGrpSpPr/>
            <p:nvPr/>
          </p:nvGrpSpPr>
          <p:grpSpPr>
            <a:xfrm>
              <a:off x="31210288" y="12992199"/>
              <a:ext cx="2036963" cy="1125979"/>
              <a:chOff x="32138501" y="12706720"/>
              <a:chExt cx="2036963" cy="1125979"/>
            </a:xfrm>
          </p:grpSpPr>
          <p:sp>
            <p:nvSpPr>
              <p:cNvPr id="308" name="Arrow: Right 307">
                <a:extLst>
                  <a:ext uri="{FF2B5EF4-FFF2-40B4-BE49-F238E27FC236}">
                    <a16:creationId xmlns:a16="http://schemas.microsoft.com/office/drawing/2014/main" id="{CA326418-ED99-4D17-B8B5-808103AF8AD3}"/>
                  </a:ext>
                </a:extLst>
              </p:cNvPr>
              <p:cNvSpPr/>
              <p:nvPr/>
            </p:nvSpPr>
            <p:spPr>
              <a:xfrm rot="13602217">
                <a:off x="32751411" y="12953608"/>
                <a:ext cx="978408" cy="484632"/>
              </a:xfrm>
              <a:prstGeom prst="rightArrow">
                <a:avLst>
                  <a:gd name="adj1" fmla="val 50000"/>
                  <a:gd name="adj2" fmla="val 85377"/>
                </a:avLst>
              </a:prstGeom>
              <a:solidFill>
                <a:srgbClr val="1835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endParaRPr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BE551791-091B-4739-943B-3F5C0A30AB50}"/>
                  </a:ext>
                </a:extLst>
              </p:cNvPr>
              <p:cNvSpPr/>
              <p:nvPr/>
            </p:nvSpPr>
            <p:spPr>
              <a:xfrm>
                <a:off x="32138501" y="13339757"/>
                <a:ext cx="2036963" cy="492942"/>
              </a:xfrm>
              <a:prstGeom prst="rect">
                <a:avLst/>
              </a:prstGeom>
              <a:solidFill>
                <a:srgbClr val="1835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rPr>
                  <a:t>Hand activity</a:t>
                </a:r>
              </a:p>
            </p:txBody>
          </p:sp>
        </p:grp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FED2D04E-0568-4CF7-85CC-02A4A5EBF73D}"/>
              </a:ext>
            </a:extLst>
          </p:cNvPr>
          <p:cNvGrpSpPr/>
          <p:nvPr/>
        </p:nvGrpSpPr>
        <p:grpSpPr>
          <a:xfrm>
            <a:off x="30280386" y="11611787"/>
            <a:ext cx="5015404" cy="2454780"/>
            <a:chOff x="25379328" y="11754813"/>
            <a:chExt cx="5015404" cy="2454780"/>
          </a:xfrm>
        </p:grpSpPr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504439EB-577B-4705-89D6-0B3757495377}"/>
                </a:ext>
              </a:extLst>
            </p:cNvPr>
            <p:cNvGrpSpPr/>
            <p:nvPr/>
          </p:nvGrpSpPr>
          <p:grpSpPr>
            <a:xfrm>
              <a:off x="25379328" y="11913444"/>
              <a:ext cx="5015404" cy="2296149"/>
              <a:chOff x="25379328" y="11913444"/>
              <a:chExt cx="5015404" cy="2296149"/>
            </a:xfrm>
          </p:grpSpPr>
          <p:pic>
            <p:nvPicPr>
              <p:cNvPr id="313" name="Picture 312">
                <a:extLst>
                  <a:ext uri="{FF2B5EF4-FFF2-40B4-BE49-F238E27FC236}">
                    <a16:creationId xmlns:a16="http://schemas.microsoft.com/office/drawing/2014/main" id="{4A0353EC-9D08-4166-AFDF-9FB424AD69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7246" b="88406" l="1250" r="97422">
                            <a14:foregroundMark x1="10234" y1="43478" x2="1250" y2="43478"/>
                            <a14:foregroundMark x1="60391" y1="44928" x2="97188" y2="45652"/>
                            <a14:foregroundMark x1="58984" y1="43478" x2="58594" y2="43478"/>
                            <a14:foregroundMark x1="50625" y1="44928" x2="50625" y2="44928"/>
                            <a14:foregroundMark x1="46719" y1="44928" x2="46719" y2="44928"/>
                            <a14:foregroundMark x1="43359" y1="44928" x2="43359" y2="44928"/>
                            <a14:foregroundMark x1="48359" y1="45652" x2="48359" y2="45652"/>
                            <a14:foregroundMark x1="52109" y1="45652" x2="52109" y2="45652"/>
                            <a14:foregroundMark x1="49219" y1="44928" x2="49219" y2="44928"/>
                            <a14:foregroundMark x1="23828" y1="73188" x2="23828" y2="73188"/>
                            <a14:foregroundMark x1="25391" y1="7971" x2="25391" y2="7971"/>
                            <a14:foregroundMark x1="23750" y1="10145" x2="23750" y2="10145"/>
                            <a14:foregroundMark x1="78750" y1="66667" x2="78750" y2="66667"/>
                            <a14:foregroundMark x1="77109" y1="64493" x2="77109" y2="64493"/>
                            <a14:foregroundMark x1="97422" y1="21014" x2="97422" y2="2101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379328" y="11913444"/>
                <a:ext cx="5015404" cy="1806102"/>
              </a:xfrm>
              <a:prstGeom prst="rect">
                <a:avLst/>
              </a:prstGeom>
            </p:spPr>
          </p:pic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361A9316-8910-4C8D-A760-6C39E86E8F6D}"/>
                  </a:ext>
                </a:extLst>
              </p:cNvPr>
              <p:cNvGrpSpPr/>
              <p:nvPr/>
            </p:nvGrpSpPr>
            <p:grpSpPr>
              <a:xfrm>
                <a:off x="25620877" y="13016721"/>
                <a:ext cx="2643208" cy="1192872"/>
                <a:chOff x="26042375" y="12731242"/>
                <a:chExt cx="2643208" cy="1192872"/>
              </a:xfrm>
            </p:grpSpPr>
            <p:sp>
              <p:nvSpPr>
                <p:cNvPr id="315" name="Arrow: Right 314">
                  <a:extLst>
                    <a:ext uri="{FF2B5EF4-FFF2-40B4-BE49-F238E27FC236}">
                      <a16:creationId xmlns:a16="http://schemas.microsoft.com/office/drawing/2014/main" id="{1FA50816-67A5-4A26-9C81-9FEA2117A052}"/>
                    </a:ext>
                  </a:extLst>
                </p:cNvPr>
                <p:cNvSpPr/>
                <p:nvPr/>
              </p:nvSpPr>
              <p:spPr>
                <a:xfrm rot="18372738">
                  <a:off x="26037692" y="12978130"/>
                  <a:ext cx="978408" cy="484632"/>
                </a:xfrm>
                <a:prstGeom prst="rightArrow">
                  <a:avLst>
                    <a:gd name="adj1" fmla="val 50000"/>
                    <a:gd name="adj2" fmla="val 85377"/>
                  </a:avLst>
                </a:prstGeom>
                <a:solidFill>
                  <a:srgbClr val="18356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1"/>
                    </a:solidFill>
                    <a:latin typeface="Ebrima" panose="02000000000000000000" pitchFamily="2" charset="0"/>
                    <a:ea typeface="Ebrima" panose="02000000000000000000" pitchFamily="2" charset="0"/>
                    <a:cs typeface="Ebrima" panose="02000000000000000000" pitchFamily="2" charset="0"/>
                  </a:endParaRPr>
                </a:p>
              </p:txBody>
            </p:sp>
            <p:sp>
              <p:nvSpPr>
                <p:cNvPr id="316" name="Rectangle 315">
                  <a:extLst>
                    <a:ext uri="{FF2B5EF4-FFF2-40B4-BE49-F238E27FC236}">
                      <a16:creationId xmlns:a16="http://schemas.microsoft.com/office/drawing/2014/main" id="{5CE24308-AD53-4F76-82D8-751879A128A8}"/>
                    </a:ext>
                  </a:extLst>
                </p:cNvPr>
                <p:cNvSpPr/>
                <p:nvPr/>
              </p:nvSpPr>
              <p:spPr>
                <a:xfrm>
                  <a:off x="26042375" y="13431172"/>
                  <a:ext cx="2643208" cy="492942"/>
                </a:xfrm>
                <a:prstGeom prst="rect">
                  <a:avLst/>
                </a:prstGeom>
                <a:solidFill>
                  <a:srgbClr val="18356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i="1" dirty="0">
                      <a:solidFill>
                        <a:schemeClr val="bg1"/>
                      </a:solidFill>
                      <a:latin typeface="Ebrima" panose="02000000000000000000" pitchFamily="2" charset="0"/>
                      <a:ea typeface="Ebrima" panose="02000000000000000000" pitchFamily="2" charset="0"/>
                      <a:cs typeface="Ebrima" panose="02000000000000000000" pitchFamily="2" charset="0"/>
                    </a:rPr>
                    <a:t>Fatigue detected</a:t>
                  </a:r>
                </a:p>
              </p:txBody>
            </p:sp>
          </p:grpSp>
        </p:grp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7B975421-B991-4440-A859-2C4E0800191D}"/>
                </a:ext>
              </a:extLst>
            </p:cNvPr>
            <p:cNvSpPr/>
            <p:nvPr/>
          </p:nvSpPr>
          <p:spPr>
            <a:xfrm>
              <a:off x="27442992" y="11754813"/>
              <a:ext cx="2919295" cy="4929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rgbClr val="002060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TFD Signal energy 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FFC38B27-10F5-44E6-988F-C80A5DC9FE84}"/>
              </a:ext>
            </a:extLst>
          </p:cNvPr>
          <p:cNvSpPr txBox="1"/>
          <p:nvPr/>
        </p:nvSpPr>
        <p:spPr>
          <a:xfrm>
            <a:off x="22886715" y="17473500"/>
            <a:ext cx="5794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Stage 2. Comprehensive human subjects trial</a:t>
            </a:r>
          </a:p>
        </p:txBody>
      </p:sp>
      <p:pic>
        <p:nvPicPr>
          <p:cNvPr id="318" name="Picture 6" descr="Our Lab - Ergonomics Lab - CCHSA - University of Saskatchewan">
            <a:extLst>
              <a:ext uri="{FF2B5EF4-FFF2-40B4-BE49-F238E27FC236}">
                <a16:creationId xmlns:a16="http://schemas.microsoft.com/office/drawing/2014/main" id="{4CE3176D-0C6B-41DF-A118-F429F7881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0000" b="90000" l="10000" r="90000">
                        <a14:foregroundMark x1="67747" y1="61000" x2="62003" y2="61500"/>
                        <a14:foregroundMark x1="62003" y1="61500" x2="61708" y2="61750"/>
                        <a14:foregroundMark x1="64065" y1="61250" x2="64065" y2="61250"/>
                        <a14:foregroundMark x1="63328" y1="61250" x2="63328" y2="61250"/>
                        <a14:foregroundMark x1="63181" y1="61250" x2="63181" y2="61250"/>
                        <a14:foregroundMark x1="64801" y1="60500" x2="59968" y2="60500"/>
                        <a14:backgroundMark x1="28571" y1="47000" x2="34021" y2="37500"/>
                        <a14:backgroundMark x1="34021" y1="37500" x2="35493" y2="31000"/>
                        <a14:backgroundMark x1="65979" y1="52750" x2="59199" y2="56913"/>
                        <a14:backgroundMark x1="58187" y1="57000" x2="57437" y2="57000"/>
                        <a14:backgroundMark x1="57879" y1="56250" x2="60530" y2="50750"/>
                        <a14:backgroundMark x1="64079" y1="58576" x2="80118" y2="51000"/>
                        <a14:backgroundMark x1="58802" y1="58642" x2="55523" y2="57500"/>
                        <a14:backgroundMark x1="55965" y1="79500" x2="54786" y2="78500"/>
                        <a14:backgroundMark x1="27982" y1="83000" x2="21944" y2="61750"/>
                        <a14:backgroundMark x1="26804" y1="58000" x2="26804" y2="58000"/>
                        <a14:backgroundMark x1="26804" y1="59000" x2="26804" y2="59000"/>
                        <a14:backgroundMark x1="26804" y1="58000" x2="26804" y2="58000"/>
                        <a14:backgroundMark x1="27541" y1="57750" x2="27541" y2="57750"/>
                        <a14:backgroundMark x1="29750" y1="69750" x2="29750" y2="69750"/>
                        <a14:backgroundMark x1="59205" y1="59250" x2="54934" y2="59000"/>
                        <a14:backgroundMark x1="60088" y1="59000" x2="60530" y2="59000"/>
                        <a14:backgroundMark x1="60383" y1="60000" x2="60383" y2="60000"/>
                        <a14:backgroundMark x1="40501" y1="89250" x2="40795" y2="8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20" t="36048" r="9773" b="9710"/>
          <a:stretch/>
        </p:blipFill>
        <p:spPr bwMode="auto">
          <a:xfrm rot="574897">
            <a:off x="22484057" y="15337424"/>
            <a:ext cx="3854435" cy="191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9" name="Group 318">
            <a:extLst>
              <a:ext uri="{FF2B5EF4-FFF2-40B4-BE49-F238E27FC236}">
                <a16:creationId xmlns:a16="http://schemas.microsoft.com/office/drawing/2014/main" id="{CF3B0641-E23D-4FA7-9F32-4F17AA2C5470}"/>
              </a:ext>
            </a:extLst>
          </p:cNvPr>
          <p:cNvGrpSpPr/>
          <p:nvPr/>
        </p:nvGrpSpPr>
        <p:grpSpPr>
          <a:xfrm>
            <a:off x="26000635" y="15264092"/>
            <a:ext cx="4155905" cy="1917850"/>
            <a:chOff x="26846388" y="15115368"/>
            <a:chExt cx="4616857" cy="2130568"/>
          </a:xfrm>
        </p:grpSpPr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F7832977-9063-4A17-B628-2E86EBEF2B7D}"/>
                </a:ext>
              </a:extLst>
            </p:cNvPr>
            <p:cNvGrpSpPr/>
            <p:nvPr/>
          </p:nvGrpSpPr>
          <p:grpSpPr>
            <a:xfrm>
              <a:off x="26846388" y="15115368"/>
              <a:ext cx="4616857" cy="2130568"/>
              <a:chOff x="3887887" y="5825424"/>
              <a:chExt cx="14361414" cy="6627445"/>
            </a:xfrm>
          </p:grpSpPr>
          <p:pic>
            <p:nvPicPr>
              <p:cNvPr id="327" name="Picture 8">
                <a:extLst>
                  <a:ext uri="{FF2B5EF4-FFF2-40B4-BE49-F238E27FC236}">
                    <a16:creationId xmlns:a16="http://schemas.microsoft.com/office/drawing/2014/main" id="{1BC3CB07-52DA-426E-8948-4A17FE7A0B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BEBA8EAE-BF5A-486C-A8C5-ECC9F3942E4B}">
                    <a14:imgProps xmlns:a14="http://schemas.microsoft.com/office/drawing/2010/main">
                      <a14:imgLayer r:embed="rId31">
                        <a14:imgEffect>
                          <a14:backgroundRemoval t="2125" b="97125" l="10000" r="90000">
                            <a14:foregroundMark x1="75250" y1="97125" x2="70500" y2="95875"/>
                            <a14:backgroundMark x1="41000" y1="15875" x2="19250" y2="43375"/>
                            <a14:backgroundMark x1="50750" y1="20625" x2="35000" y2="45375"/>
                            <a14:backgroundMark x1="51500" y1="21875" x2="44375" y2="12500"/>
                            <a14:backgroundMark x1="44375" y1="12500" x2="34000" y2="6125"/>
                            <a14:backgroundMark x1="43000" y1="9125" x2="34500" y2="6125"/>
                            <a14:backgroundMark x1="51250" y1="7875" x2="33500" y2="23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45345">
                <a:off x="3887887" y="5825424"/>
                <a:ext cx="5785092" cy="57850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8" name="Picture 14">
                <a:extLst>
                  <a:ext uri="{FF2B5EF4-FFF2-40B4-BE49-F238E27FC236}">
                    <a16:creationId xmlns:a16="http://schemas.microsoft.com/office/drawing/2014/main" id="{8BF151E4-8E61-47F9-9B62-E2E1FB6B7A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BEBA8EAE-BF5A-486C-A8C5-ECC9F3942E4B}">
                    <a14:imgProps xmlns:a14="http://schemas.microsoft.com/office/drawing/2010/main">
                      <a14:imgLayer r:embed="rId33">
                        <a14:imgEffect>
                          <a14:backgroundRemoval t="10000" b="90000" l="10000" r="90000">
                            <a14:foregroundMark x1="70533" y1="64933" x2="66267" y2="67200"/>
                            <a14:foregroundMark x1="82133" y1="62533" x2="77867" y2="72000"/>
                            <a14:foregroundMark x1="79600" y1="58267" x2="70000" y2="68133"/>
                            <a14:foregroundMark x1="81867" y1="57333" x2="82933" y2="68267"/>
                            <a14:foregroundMark x1="83867" y1="53733" x2="84133" y2="50267"/>
                            <a14:foregroundMark x1="84133" y1="58000" x2="82800" y2="69733"/>
                            <a14:foregroundMark x1="83333" y1="60000" x2="85067" y2="53067"/>
                            <a14:foregroundMark x1="51733" y1="56933" x2="52000" y2="52533"/>
                            <a14:backgroundMark x1="37200" y1="31600" x2="29600" y2="40333"/>
                            <a14:backgroundMark x1="29600" y1="40333" x2="14467" y2="30667"/>
                            <a14:backgroundMark x1="14467" y1="30667" x2="17733" y2="11067"/>
                            <a14:backgroundMark x1="17733" y1="11067" x2="19467" y2="10933"/>
                            <a14:backgroundMark x1="46267" y1="29200" x2="48800" y2="37600"/>
                            <a14:backgroundMark x1="50267" y1="32800" x2="50267" y2="37200"/>
                            <a14:backgroundMark x1="50000" y1="34000" x2="50000" y2="372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2208" y="6539653"/>
                <a:ext cx="3692662" cy="36926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9" name="Picture 16" descr="MPX12DP">
                <a:extLst>
                  <a:ext uri="{FF2B5EF4-FFF2-40B4-BE49-F238E27FC236}">
                    <a16:creationId xmlns:a16="http://schemas.microsoft.com/office/drawing/2014/main" id="{A0689E9C-47CB-4E71-B494-B243916ADB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ackgroundRemoval t="10000" b="96875" l="10000" r="94219">
                            <a14:foregroundMark x1="70938" y1="92656" x2="70938" y2="92656"/>
                            <a14:foregroundMark x1="94219" y1="71719" x2="94219" y2="71719"/>
                            <a14:foregroundMark x1="72031" y1="96875" x2="72031" y2="968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3848095">
                <a:off x="7759716" y="9581851"/>
                <a:ext cx="2871018" cy="28710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0" name="Picture 18" descr="Electric Air Pump, AGPtEK Portable Quick-Fill Air Pump with 3 Nozzles, 110V AC/12V DC, Perfect Inflator/Deflator Pumps for Outdoor Camping, Inflatable Cushions, Air Mattress Beds, Boats, Swimming Ring">
                <a:extLst>
                  <a:ext uri="{FF2B5EF4-FFF2-40B4-BE49-F238E27FC236}">
                    <a16:creationId xmlns:a16="http://schemas.microsoft.com/office/drawing/2014/main" id="{AF4F9D0C-54CA-47D0-BC6B-87D639AE27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BEBA8EAE-BF5A-486C-A8C5-ECC9F3942E4B}">
                    <a14:imgProps xmlns:a14="http://schemas.microsoft.com/office/drawing/2010/main">
                      <a14:imgLayer r:embed="rId37">
                        <a14:imgEffect>
                          <a14:backgroundRemoval t="10000" b="90000" l="10000" r="90000">
                            <a14:foregroundMark x1="46539" y1="76545" x2="47275" y2="60545"/>
                            <a14:foregroundMark x1="58027" y1="39455" x2="51841" y2="40545"/>
                            <a14:backgroundMark x1="43741" y1="20000" x2="16789" y2="21455"/>
                            <a14:backgroundMark x1="17673" y1="27273" x2="17673" y2="31636"/>
                            <a14:backgroundMark x1="17673" y1="33091" x2="18115" y2="33818"/>
                            <a14:backgroundMark x1="19735" y1="34364" x2="19882" y2="31091"/>
                            <a14:backgroundMark x1="36082" y1="74000" x2="9573" y2="72909"/>
                            <a14:backgroundMark x1="9573" y1="72909" x2="9131" y2="727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15818" y="6888796"/>
                <a:ext cx="6033483" cy="48872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21" name="Arc 320">
              <a:extLst>
                <a:ext uri="{FF2B5EF4-FFF2-40B4-BE49-F238E27FC236}">
                  <a16:creationId xmlns:a16="http://schemas.microsoft.com/office/drawing/2014/main" id="{0831C036-5615-47B8-8215-FCEA3EC80854}"/>
                </a:ext>
              </a:extLst>
            </p:cNvPr>
            <p:cNvSpPr/>
            <p:nvPr/>
          </p:nvSpPr>
          <p:spPr>
            <a:xfrm rot="17237694">
              <a:off x="27771353" y="15538214"/>
              <a:ext cx="742408" cy="742408"/>
            </a:xfrm>
            <a:prstGeom prst="arc">
              <a:avLst>
                <a:gd name="adj1" fmla="val 16200000"/>
                <a:gd name="adj2" fmla="val 3421430"/>
              </a:avLst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DC0814B4-CADB-4DA6-B80D-9BC2B5465EB0}"/>
                </a:ext>
              </a:extLst>
            </p:cNvPr>
            <p:cNvCxnSpPr>
              <a:cxnSpLocks/>
            </p:cNvCxnSpPr>
            <p:nvPr/>
          </p:nvCxnSpPr>
          <p:spPr>
            <a:xfrm>
              <a:off x="27789053" y="15795348"/>
              <a:ext cx="0" cy="18621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0574795B-1F67-4025-93E5-09A1986737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493815" y="15797809"/>
              <a:ext cx="1146" cy="51763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Arc 323">
              <a:extLst>
                <a:ext uri="{FF2B5EF4-FFF2-40B4-BE49-F238E27FC236}">
                  <a16:creationId xmlns:a16="http://schemas.microsoft.com/office/drawing/2014/main" id="{687E2B5A-3819-4BF6-AB3A-3D89C03D4E30}"/>
                </a:ext>
              </a:extLst>
            </p:cNvPr>
            <p:cNvSpPr/>
            <p:nvPr/>
          </p:nvSpPr>
          <p:spPr>
            <a:xfrm rot="15920792">
              <a:off x="28743082" y="16105545"/>
              <a:ext cx="505826" cy="505826"/>
            </a:xfrm>
            <a:prstGeom prst="arc">
              <a:avLst>
                <a:gd name="adj1" fmla="val 16200000"/>
                <a:gd name="adj2" fmla="val 20226791"/>
              </a:avLst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B1BF9F05-AFD8-4CDF-8539-B4139A5816F0}"/>
                </a:ext>
              </a:extLst>
            </p:cNvPr>
            <p:cNvCxnSpPr>
              <a:cxnSpLocks/>
            </p:cNvCxnSpPr>
            <p:nvPr/>
          </p:nvCxnSpPr>
          <p:spPr>
            <a:xfrm>
              <a:off x="28855876" y="16144467"/>
              <a:ext cx="337899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8DDB1970-D372-4903-A214-13AAD4F91868}"/>
                </a:ext>
              </a:extLst>
            </p:cNvPr>
            <p:cNvCxnSpPr>
              <a:cxnSpLocks/>
            </p:cNvCxnSpPr>
            <p:nvPr/>
          </p:nvCxnSpPr>
          <p:spPr>
            <a:xfrm>
              <a:off x="29531987" y="16144467"/>
              <a:ext cx="338413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1" name="Content Placeholder 6">
            <a:extLst>
              <a:ext uri="{FF2B5EF4-FFF2-40B4-BE49-F238E27FC236}">
                <a16:creationId xmlns:a16="http://schemas.microsoft.com/office/drawing/2014/main" id="{DEF2458E-96D1-4CBF-8B97-787141EEC26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7977" b="89744" l="1509" r="91595">
                        <a14:foregroundMark x1="18319" y1="55271" x2="17888" y2="52707"/>
                        <a14:foregroundMark x1="23276" y1="60399" x2="1509" y2="30769"/>
                        <a14:foregroundMark x1="1509" y1="30769" x2="1509" y2="29915"/>
                        <a14:foregroundMark x1="14440" y1="66097" x2="1940" y2="57550"/>
                        <a14:foregroundMark x1="8836" y1="67236" x2="18750" y2="78063"/>
                        <a14:foregroundMark x1="59110" y1="10640" x2="45690" y2="19088"/>
                        <a14:foregroundMark x1="45690" y1="19088" x2="44181" y2="22507"/>
                        <a14:foregroundMark x1="65733" y1="8262" x2="65263" y2="8262"/>
                        <a14:foregroundMark x1="91595" y1="51282" x2="91595" y2="51282"/>
                        <a14:foregroundMark x1="88147" y1="68091" x2="88147" y2="68091"/>
                        <a14:foregroundMark x1="86853" y1="67806" x2="87716" y2="71510"/>
                        <a14:foregroundMark x1="54526" y1="21368" x2="65302" y2="15100"/>
                        <a14:foregroundMark x1="65302" y1="15100" x2="56466" y2="8832"/>
                        <a14:foregroundMark x1="64224" y1="9117" x2="59052" y2="9972"/>
                        <a14:foregroundMark x1="62716" y1="9972" x2="59267" y2="10256"/>
                        <a14:foregroundMark x1="63362" y1="8832" x2="57543" y2="8832"/>
                        <a14:backgroundMark x1="58621" y1="24501" x2="72629" y2="17379"/>
                        <a14:backgroundMark x1="72629" y1="17379" x2="75647" y2="13105"/>
                        <a14:backgroundMark x1="84698" y1="39316" x2="78879" y2="40456"/>
                        <a14:backgroundMark x1="80819" y1="40456" x2="75216" y2="40456"/>
                        <a14:backgroundMark x1="52371" y1="79487" x2="51078" y2="79487"/>
                        <a14:backgroundMark x1="93966" y1="48433" x2="94181" y2="50712"/>
                        <a14:backgroundMark x1="94181" y1="50142" x2="93319" y2="49288"/>
                        <a14:backgroundMark x1="55630" y1="6553" x2="55388" y2="6553"/>
                        <a14:backgroundMark x1="64440" y1="6553" x2="62884" y2="65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29246" y="14838674"/>
            <a:ext cx="3854435" cy="2915748"/>
          </a:xfrm>
          <a:prstGeom prst="rect">
            <a:avLst/>
          </a:prstGeom>
        </p:spPr>
      </p:pic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A19C181-FD5B-45C7-BA6B-8D52C4AC379D}"/>
              </a:ext>
            </a:extLst>
          </p:cNvPr>
          <p:cNvGrpSpPr/>
          <p:nvPr/>
        </p:nvGrpSpPr>
        <p:grpSpPr>
          <a:xfrm>
            <a:off x="480515" y="14773372"/>
            <a:ext cx="13548464" cy="1241212"/>
            <a:chOff x="710335" y="4516918"/>
            <a:chExt cx="13548464" cy="1241212"/>
          </a:xfrm>
        </p:grpSpPr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CF87FADA-F4DB-4D06-81A0-005700886AA7}"/>
                </a:ext>
              </a:extLst>
            </p:cNvPr>
            <p:cNvSpPr/>
            <p:nvPr/>
          </p:nvSpPr>
          <p:spPr>
            <a:xfrm>
              <a:off x="710335" y="4516918"/>
              <a:ext cx="13114757" cy="1241212"/>
            </a:xfrm>
            <a:prstGeom prst="rect">
              <a:avLst/>
            </a:prstGeom>
            <a:solidFill>
              <a:srgbClr val="1835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METHODS</a:t>
              </a: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C3E40C0E-67BF-4BB8-BB80-A0E58044790A}"/>
                </a:ext>
              </a:extLst>
            </p:cNvPr>
            <p:cNvSpPr/>
            <p:nvPr/>
          </p:nvSpPr>
          <p:spPr>
            <a:xfrm rot="2704610">
              <a:off x="13360224" y="4686058"/>
              <a:ext cx="895751" cy="901399"/>
            </a:xfrm>
            <a:prstGeom prst="rect">
              <a:avLst/>
            </a:prstGeom>
            <a:solidFill>
              <a:srgbClr val="FCC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5C5A9B72-334F-4C3E-9CE4-1E0AC7BD3761}"/>
              </a:ext>
            </a:extLst>
          </p:cNvPr>
          <p:cNvCxnSpPr/>
          <p:nvPr/>
        </p:nvCxnSpPr>
        <p:spPr>
          <a:xfrm>
            <a:off x="21910430" y="15227897"/>
            <a:ext cx="0" cy="2232911"/>
          </a:xfrm>
          <a:prstGeom prst="line">
            <a:avLst/>
          </a:prstGeom>
          <a:ln w="60325">
            <a:solidFill>
              <a:srgbClr val="1835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5FD80ED0-B4D8-4C26-A5C5-06A8E5CD53AA}"/>
              </a:ext>
            </a:extLst>
          </p:cNvPr>
          <p:cNvCxnSpPr/>
          <p:nvPr/>
        </p:nvCxnSpPr>
        <p:spPr>
          <a:xfrm>
            <a:off x="30156540" y="15172021"/>
            <a:ext cx="0" cy="2232911"/>
          </a:xfrm>
          <a:prstGeom prst="line">
            <a:avLst/>
          </a:prstGeom>
          <a:ln w="60325">
            <a:solidFill>
              <a:srgbClr val="1835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TextBox 336">
            <a:extLst>
              <a:ext uri="{FF2B5EF4-FFF2-40B4-BE49-F238E27FC236}">
                <a16:creationId xmlns:a16="http://schemas.microsoft.com/office/drawing/2014/main" id="{536DD3CF-E233-4237-B6C8-41B61211D3B9}"/>
              </a:ext>
            </a:extLst>
          </p:cNvPr>
          <p:cNvSpPr txBox="1"/>
          <p:nvPr/>
        </p:nvSpPr>
        <p:spPr>
          <a:xfrm>
            <a:off x="17664429" y="15329658"/>
            <a:ext cx="2016193" cy="461665"/>
          </a:xfrm>
          <a:prstGeom prst="rect">
            <a:avLst/>
          </a:prstGeom>
          <a:solidFill>
            <a:srgbClr val="183562"/>
          </a:solidFill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(current stage)</a:t>
            </a:r>
          </a:p>
        </p:txBody>
      </p: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ABF76861-04D6-4D20-A928-37583C5F99BE}"/>
              </a:ext>
            </a:extLst>
          </p:cNvPr>
          <p:cNvCxnSpPr/>
          <p:nvPr/>
        </p:nvCxnSpPr>
        <p:spPr>
          <a:xfrm>
            <a:off x="24563673" y="11648603"/>
            <a:ext cx="0" cy="2232911"/>
          </a:xfrm>
          <a:prstGeom prst="line">
            <a:avLst/>
          </a:prstGeom>
          <a:ln w="60325">
            <a:solidFill>
              <a:srgbClr val="1835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4BBBAF27-D2B8-4A79-8A64-9DA4CBAC531C}"/>
              </a:ext>
            </a:extLst>
          </p:cNvPr>
          <p:cNvCxnSpPr/>
          <p:nvPr/>
        </p:nvCxnSpPr>
        <p:spPr>
          <a:xfrm>
            <a:off x="24974340" y="8520767"/>
            <a:ext cx="0" cy="2232911"/>
          </a:xfrm>
          <a:prstGeom prst="line">
            <a:avLst/>
          </a:prstGeom>
          <a:ln w="60325">
            <a:solidFill>
              <a:srgbClr val="1835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65446AF5-C2FF-4AC9-8F82-979B9AAB63ED}"/>
              </a:ext>
            </a:extLst>
          </p:cNvPr>
          <p:cNvGrpSpPr/>
          <p:nvPr/>
        </p:nvGrpSpPr>
        <p:grpSpPr>
          <a:xfrm>
            <a:off x="15624481" y="18608085"/>
            <a:ext cx="13548464" cy="1241212"/>
            <a:chOff x="710335" y="4516918"/>
            <a:chExt cx="13548464" cy="1241212"/>
          </a:xfrm>
        </p:grpSpPr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D2A9B8C4-40EC-4457-9510-AF014DCE3EDA}"/>
                </a:ext>
              </a:extLst>
            </p:cNvPr>
            <p:cNvSpPr/>
            <p:nvPr/>
          </p:nvSpPr>
          <p:spPr>
            <a:xfrm>
              <a:off x="710335" y="4516918"/>
              <a:ext cx="13114757" cy="1241212"/>
            </a:xfrm>
            <a:prstGeom prst="rect">
              <a:avLst/>
            </a:prstGeom>
            <a:solidFill>
              <a:srgbClr val="1835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CONCLUSIONS</a:t>
              </a: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53DBBAAC-27F6-47F2-8EC8-AE9D8A8BB0A8}"/>
                </a:ext>
              </a:extLst>
            </p:cNvPr>
            <p:cNvSpPr/>
            <p:nvPr/>
          </p:nvSpPr>
          <p:spPr>
            <a:xfrm rot="2704610">
              <a:off x="13360224" y="4686058"/>
              <a:ext cx="895751" cy="901399"/>
            </a:xfrm>
            <a:prstGeom prst="rect">
              <a:avLst/>
            </a:prstGeom>
            <a:solidFill>
              <a:srgbClr val="FCC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26256FE1-458F-463E-A553-095C39FA958C}"/>
              </a:ext>
            </a:extLst>
          </p:cNvPr>
          <p:cNvGrpSpPr/>
          <p:nvPr/>
        </p:nvGrpSpPr>
        <p:grpSpPr>
          <a:xfrm>
            <a:off x="15621240" y="4389480"/>
            <a:ext cx="13548464" cy="1241212"/>
            <a:chOff x="710335" y="4516918"/>
            <a:chExt cx="13548464" cy="1241212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15437D1C-9D70-4627-8A36-749BFF26CDF3}"/>
                </a:ext>
              </a:extLst>
            </p:cNvPr>
            <p:cNvSpPr/>
            <p:nvPr/>
          </p:nvSpPr>
          <p:spPr>
            <a:xfrm>
              <a:off x="710335" y="4516918"/>
              <a:ext cx="13114757" cy="1241212"/>
            </a:xfrm>
            <a:prstGeom prst="rect">
              <a:avLst/>
            </a:prstGeom>
            <a:solidFill>
              <a:srgbClr val="1835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IMPLEMENTATION</a:t>
              </a: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C5251B9A-CDAF-4524-A3F0-662B465160B2}"/>
                </a:ext>
              </a:extLst>
            </p:cNvPr>
            <p:cNvSpPr/>
            <p:nvPr/>
          </p:nvSpPr>
          <p:spPr>
            <a:xfrm rot="2704610">
              <a:off x="13360224" y="4686058"/>
              <a:ext cx="895751" cy="901399"/>
            </a:xfrm>
            <a:prstGeom prst="rect">
              <a:avLst/>
            </a:prstGeom>
            <a:solidFill>
              <a:srgbClr val="FCC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6" name="Picture 345">
            <a:extLst>
              <a:ext uri="{FF2B5EF4-FFF2-40B4-BE49-F238E27FC236}">
                <a16:creationId xmlns:a16="http://schemas.microsoft.com/office/drawing/2014/main" id="{A424D43D-24A7-4E9C-8B47-82FE9333FFB3}"/>
              </a:ext>
            </a:extLst>
          </p:cNvPr>
          <p:cNvPicPr>
            <a:picLocks noChangeAspect="1"/>
          </p:cNvPicPr>
          <p:nvPr/>
        </p:nvPicPr>
        <p:blipFill rotWithShape="1">
          <a:blip r:embed="rId40"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3134" b="98291" l="4141" r="93996">
                        <a14:foregroundMark x1="25673" y1="3134" x2="25673" y2="95726"/>
                        <a14:foregroundMark x1="85093" y1="98006" x2="93996" y2="98006"/>
                        <a14:foregroundMark x1="14286" y1="98006" x2="4141" y2="98291"/>
                      </a14:backgroundRemoval>
                    </a14:imgEffect>
                  </a14:imgLayer>
                </a14:imgProps>
              </a:ext>
            </a:extLst>
          </a:blip>
          <a:srcRect t="16092"/>
          <a:stretch/>
        </p:blipFill>
        <p:spPr>
          <a:xfrm>
            <a:off x="25107503" y="8113018"/>
            <a:ext cx="4941942" cy="2684564"/>
          </a:xfrm>
          <a:prstGeom prst="rect">
            <a:avLst/>
          </a:prstGeom>
        </p:spPr>
      </p:pic>
      <p:pic>
        <p:nvPicPr>
          <p:cNvPr id="347" name="Picture 346">
            <a:extLst>
              <a:ext uri="{FF2B5EF4-FFF2-40B4-BE49-F238E27FC236}">
                <a16:creationId xmlns:a16="http://schemas.microsoft.com/office/drawing/2014/main" id="{1C963D6E-7A99-4F7E-9E51-B7246BC1E6D8}"/>
              </a:ext>
            </a:extLst>
          </p:cNvPr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43"/>
          <a:stretch/>
        </p:blipFill>
        <p:spPr>
          <a:xfrm>
            <a:off x="30071914" y="7815137"/>
            <a:ext cx="4941941" cy="1865484"/>
          </a:xfrm>
          <a:prstGeom prst="rect">
            <a:avLst/>
          </a:prstGeom>
        </p:spPr>
      </p:pic>
      <p:pic>
        <p:nvPicPr>
          <p:cNvPr id="348" name="Picture 347">
            <a:extLst>
              <a:ext uri="{FF2B5EF4-FFF2-40B4-BE49-F238E27FC236}">
                <a16:creationId xmlns:a16="http://schemas.microsoft.com/office/drawing/2014/main" id="{5E2BCEE2-B215-46EA-ADDE-A13C23F30ED4}"/>
              </a:ext>
            </a:extLst>
          </p:cNvPr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8" r="3730"/>
          <a:stretch/>
        </p:blipFill>
        <p:spPr>
          <a:xfrm>
            <a:off x="30149211" y="9345505"/>
            <a:ext cx="4941941" cy="1580353"/>
          </a:xfrm>
          <a:prstGeom prst="rect">
            <a:avLst/>
          </a:prstGeom>
        </p:spPr>
      </p:pic>
      <p:sp>
        <p:nvSpPr>
          <p:cNvPr id="349" name="Arrow: Right 348">
            <a:extLst>
              <a:ext uri="{FF2B5EF4-FFF2-40B4-BE49-F238E27FC236}">
                <a16:creationId xmlns:a16="http://schemas.microsoft.com/office/drawing/2014/main" id="{1D33CDE3-FE37-4486-B23F-EA96F570082E}"/>
              </a:ext>
            </a:extLst>
          </p:cNvPr>
          <p:cNvSpPr/>
          <p:nvPr/>
        </p:nvSpPr>
        <p:spPr>
          <a:xfrm rot="9841620">
            <a:off x="26355789" y="8778493"/>
            <a:ext cx="978408" cy="484632"/>
          </a:xfrm>
          <a:prstGeom prst="rightArrow">
            <a:avLst>
              <a:gd name="adj1" fmla="val 50000"/>
              <a:gd name="adj2" fmla="val 85377"/>
            </a:avLst>
          </a:prstGeom>
          <a:solidFill>
            <a:srgbClr val="183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B7F9A57A-A751-4B8D-BA14-D0DC181ADB0F}"/>
              </a:ext>
            </a:extLst>
          </p:cNvPr>
          <p:cNvSpPr/>
          <p:nvPr/>
        </p:nvSpPr>
        <p:spPr>
          <a:xfrm>
            <a:off x="27112302" y="8510341"/>
            <a:ext cx="2137405" cy="492942"/>
          </a:xfrm>
          <a:prstGeom prst="rect">
            <a:avLst/>
          </a:prstGeom>
          <a:solidFill>
            <a:srgbClr val="183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Pose detected</a:t>
            </a:r>
          </a:p>
        </p:txBody>
      </p: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D873DC8F-7E1F-4672-AE7C-5B4B8EF42A6D}"/>
              </a:ext>
            </a:extLst>
          </p:cNvPr>
          <p:cNvGrpSpPr/>
          <p:nvPr/>
        </p:nvGrpSpPr>
        <p:grpSpPr>
          <a:xfrm>
            <a:off x="12903991" y="19103928"/>
            <a:ext cx="2226874" cy="3512577"/>
            <a:chOff x="12542620" y="17471956"/>
            <a:chExt cx="2226874" cy="3512577"/>
          </a:xfrm>
        </p:grpSpPr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566B003B-7F47-4C16-B443-F0B0B9D2A2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3"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backgroundRemoval t="3061" b="89796" l="69211" r="96438">
                          <a14:foregroundMark x1="96947" y1="53571" x2="97455" y2="7653"/>
                          <a14:foregroundMark x1="97455" y1="7653" x2="94571" y2="4609"/>
                          <a14:foregroundMark x1="80434" y1="3332" x2="74300" y2="8163"/>
                          <a14:foregroundMark x1="74300" y1="8163" x2="72774" y2="17857"/>
                          <a14:foregroundMark x1="80516" y1="3594" x2="73539" y2="3895"/>
                          <a14:foregroundMark x1="90205" y1="4230" x2="88041" y2="4592"/>
                          <a14:foregroundMark x1="95420" y1="5102" x2="84987" y2="5612"/>
                          <a14:backgroundMark x1="83227" y1="154" x2="79389" y2="0"/>
                          <a14:backgroundMark x1="69975" y1="5612" x2="69975" y2="1531"/>
                          <a14:backgroundMark x1="69211" y1="3061" x2="69211" y2="5612"/>
                        </a14:backgroundRemoval>
                      </a14:imgEffect>
                    </a14:imgLayer>
                  </a14:imgProps>
                </a:ext>
              </a:extLst>
            </a:blip>
            <a:srcRect l="68382"/>
            <a:stretch/>
          </p:blipFill>
          <p:spPr>
            <a:xfrm>
              <a:off x="12542620" y="17471956"/>
              <a:ext cx="2226874" cy="3512577"/>
            </a:xfrm>
            <a:prstGeom prst="rect">
              <a:avLst/>
            </a:prstGeom>
          </p:spPr>
        </p:pic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FE488001-D43E-47B8-9A89-A89646ED3FE3}"/>
                </a:ext>
              </a:extLst>
            </p:cNvPr>
            <p:cNvSpPr/>
            <p:nvPr/>
          </p:nvSpPr>
          <p:spPr>
            <a:xfrm>
              <a:off x="12707667" y="19734287"/>
              <a:ext cx="1900189" cy="1027833"/>
            </a:xfrm>
            <a:prstGeom prst="rect">
              <a:avLst/>
            </a:prstGeom>
            <a:solidFill>
              <a:srgbClr val="1835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3D printed 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Flexible sensor electronics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6775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952</TotalTime>
  <Words>862</Words>
  <Application>Microsoft Office PowerPoint</Application>
  <PresentationFormat>Custom</PresentationFormat>
  <Paragraphs>58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Ebrima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Avinash Baskaran</dc:creator>
  <cp:lastModifiedBy>Avinash Baskaran</cp:lastModifiedBy>
  <cp:revision>28</cp:revision>
  <dcterms:created xsi:type="dcterms:W3CDTF">2021-10-25T22:01:46Z</dcterms:created>
  <dcterms:modified xsi:type="dcterms:W3CDTF">2021-10-26T17:20:49Z</dcterms:modified>
</cp:coreProperties>
</file>